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1" r:id="rId3"/>
    <p:sldId id="286" r:id="rId4"/>
    <p:sldId id="257" r:id="rId5"/>
    <p:sldId id="274" r:id="rId6"/>
    <p:sldId id="285" r:id="rId7"/>
    <p:sldId id="272" r:id="rId8"/>
    <p:sldId id="277" r:id="rId9"/>
    <p:sldId id="278" r:id="rId10"/>
    <p:sldId id="264" r:id="rId11"/>
    <p:sldId id="275" r:id="rId12"/>
    <p:sldId id="288" r:id="rId13"/>
    <p:sldId id="287" r:id="rId14"/>
    <p:sldId id="258" r:id="rId15"/>
    <p:sldId id="280" r:id="rId16"/>
    <p:sldId id="276" r:id="rId17"/>
    <p:sldId id="281" r:id="rId18"/>
    <p:sldId id="260" r:id="rId19"/>
    <p:sldId id="282" r:id="rId20"/>
    <p:sldId id="259" r:id="rId21"/>
    <p:sldId id="283" r:id="rId22"/>
    <p:sldId id="284" r:id="rId23"/>
    <p:sldId id="262" r:id="rId24"/>
    <p:sldId id="263" r:id="rId25"/>
    <p:sldId id="267" r:id="rId26"/>
    <p:sldId id="270" r:id="rId27"/>
    <p:sldId id="27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197B8BB-1905-43B5-84D8-3A8EBCACD439}" type="datetimeFigureOut">
              <a:rPr lang="en-AU" smtClean="0"/>
              <a:t>15/03/2023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689787C-1A0A-4BDC-B9C8-AA17B8D4A5FE}" type="slidenum">
              <a:rPr lang="en-AU" smtClean="0"/>
              <a:t>‹#›</a:t>
            </a:fld>
            <a:endParaRPr lang="en-AU"/>
          </a:p>
        </p:txBody>
      </p:sp>
    </p:spTree>
    <p:extLst>
      <p:ext uri="{BB962C8B-B14F-4D97-AF65-F5344CB8AC3E}">
        <p14:creationId xmlns:p14="http://schemas.microsoft.com/office/powerpoint/2010/main" val="393287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197B8BB-1905-43B5-84D8-3A8EBCACD439}" type="datetimeFigureOut">
              <a:rPr lang="en-AU" smtClean="0"/>
              <a:t>15/03/2023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689787C-1A0A-4BDC-B9C8-AA17B8D4A5FE}" type="slidenum">
              <a:rPr lang="en-AU" smtClean="0"/>
              <a:t>‹#›</a:t>
            </a:fld>
            <a:endParaRPr lang="en-AU"/>
          </a:p>
        </p:txBody>
      </p:sp>
    </p:spTree>
    <p:extLst>
      <p:ext uri="{BB962C8B-B14F-4D97-AF65-F5344CB8AC3E}">
        <p14:creationId xmlns:p14="http://schemas.microsoft.com/office/powerpoint/2010/main" val="40921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197B8BB-1905-43B5-84D8-3A8EBCACD439}" type="datetimeFigureOut">
              <a:rPr lang="en-AU" smtClean="0"/>
              <a:t>15/03/2023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689787C-1A0A-4BDC-B9C8-AA17B8D4A5FE}" type="slidenum">
              <a:rPr lang="en-AU" smtClean="0"/>
              <a:t>‹#›</a:t>
            </a:fld>
            <a:endParaRPr lang="en-AU"/>
          </a:p>
        </p:txBody>
      </p:sp>
    </p:spTree>
    <p:extLst>
      <p:ext uri="{BB962C8B-B14F-4D97-AF65-F5344CB8AC3E}">
        <p14:creationId xmlns:p14="http://schemas.microsoft.com/office/powerpoint/2010/main" val="2635143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197B8BB-1905-43B5-84D8-3A8EBCACD439}" type="datetimeFigureOut">
              <a:rPr lang="en-AU" smtClean="0"/>
              <a:t>15/03/2023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689787C-1A0A-4BDC-B9C8-AA17B8D4A5FE}" type="slidenum">
              <a:rPr lang="en-AU" smtClean="0"/>
              <a:t>‹#›</a:t>
            </a:fld>
            <a:endParaRPr lang="en-AU"/>
          </a:p>
        </p:txBody>
      </p:sp>
    </p:spTree>
    <p:extLst>
      <p:ext uri="{BB962C8B-B14F-4D97-AF65-F5344CB8AC3E}">
        <p14:creationId xmlns:p14="http://schemas.microsoft.com/office/powerpoint/2010/main" val="266490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97B8BB-1905-43B5-84D8-3A8EBCACD439}" type="datetimeFigureOut">
              <a:rPr lang="en-AU" smtClean="0"/>
              <a:t>15/03/2023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689787C-1A0A-4BDC-B9C8-AA17B8D4A5FE}" type="slidenum">
              <a:rPr lang="en-AU" smtClean="0"/>
              <a:t>‹#›</a:t>
            </a:fld>
            <a:endParaRPr lang="en-AU"/>
          </a:p>
        </p:txBody>
      </p:sp>
    </p:spTree>
    <p:extLst>
      <p:ext uri="{BB962C8B-B14F-4D97-AF65-F5344CB8AC3E}">
        <p14:creationId xmlns:p14="http://schemas.microsoft.com/office/powerpoint/2010/main" val="966512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197B8BB-1905-43B5-84D8-3A8EBCACD439}" type="datetimeFigureOut">
              <a:rPr lang="en-AU" smtClean="0"/>
              <a:t>15/03/2023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689787C-1A0A-4BDC-B9C8-AA17B8D4A5FE}" type="slidenum">
              <a:rPr lang="en-AU" smtClean="0"/>
              <a:t>‹#›</a:t>
            </a:fld>
            <a:endParaRPr lang="en-AU"/>
          </a:p>
        </p:txBody>
      </p:sp>
    </p:spTree>
    <p:extLst>
      <p:ext uri="{BB962C8B-B14F-4D97-AF65-F5344CB8AC3E}">
        <p14:creationId xmlns:p14="http://schemas.microsoft.com/office/powerpoint/2010/main" val="4039017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197B8BB-1905-43B5-84D8-3A8EBCACD439}" type="datetimeFigureOut">
              <a:rPr lang="en-AU" smtClean="0"/>
              <a:t>15/03/2023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689787C-1A0A-4BDC-B9C8-AA17B8D4A5FE}" type="slidenum">
              <a:rPr lang="en-AU" smtClean="0"/>
              <a:t>‹#›</a:t>
            </a:fld>
            <a:endParaRPr lang="en-AU"/>
          </a:p>
        </p:txBody>
      </p:sp>
    </p:spTree>
    <p:extLst>
      <p:ext uri="{BB962C8B-B14F-4D97-AF65-F5344CB8AC3E}">
        <p14:creationId xmlns:p14="http://schemas.microsoft.com/office/powerpoint/2010/main" val="2521058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197B8BB-1905-43B5-84D8-3A8EBCACD439}" type="datetimeFigureOut">
              <a:rPr lang="en-AU" smtClean="0"/>
              <a:t>15/03/2023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689787C-1A0A-4BDC-B9C8-AA17B8D4A5FE}" type="slidenum">
              <a:rPr lang="en-AU" smtClean="0"/>
              <a:t>‹#›</a:t>
            </a:fld>
            <a:endParaRPr lang="en-AU"/>
          </a:p>
        </p:txBody>
      </p:sp>
    </p:spTree>
    <p:extLst>
      <p:ext uri="{BB962C8B-B14F-4D97-AF65-F5344CB8AC3E}">
        <p14:creationId xmlns:p14="http://schemas.microsoft.com/office/powerpoint/2010/main" val="443169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7B8BB-1905-43B5-84D8-3A8EBCACD439}" type="datetimeFigureOut">
              <a:rPr lang="en-AU" smtClean="0"/>
              <a:t>15/03/2023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689787C-1A0A-4BDC-B9C8-AA17B8D4A5FE}" type="slidenum">
              <a:rPr lang="en-AU" smtClean="0"/>
              <a:t>‹#›</a:t>
            </a:fld>
            <a:endParaRPr lang="en-AU"/>
          </a:p>
        </p:txBody>
      </p:sp>
    </p:spTree>
    <p:extLst>
      <p:ext uri="{BB962C8B-B14F-4D97-AF65-F5344CB8AC3E}">
        <p14:creationId xmlns:p14="http://schemas.microsoft.com/office/powerpoint/2010/main" val="3451491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97B8BB-1905-43B5-84D8-3A8EBCACD439}" type="datetimeFigureOut">
              <a:rPr lang="en-AU" smtClean="0"/>
              <a:t>15/03/2023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689787C-1A0A-4BDC-B9C8-AA17B8D4A5FE}" type="slidenum">
              <a:rPr lang="en-AU" smtClean="0"/>
              <a:t>‹#›</a:t>
            </a:fld>
            <a:endParaRPr lang="en-AU"/>
          </a:p>
        </p:txBody>
      </p:sp>
    </p:spTree>
    <p:extLst>
      <p:ext uri="{BB962C8B-B14F-4D97-AF65-F5344CB8AC3E}">
        <p14:creationId xmlns:p14="http://schemas.microsoft.com/office/powerpoint/2010/main" val="285450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97B8BB-1905-43B5-84D8-3A8EBCACD439}" type="datetimeFigureOut">
              <a:rPr lang="en-AU" smtClean="0"/>
              <a:t>15/03/2023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689787C-1A0A-4BDC-B9C8-AA17B8D4A5FE}" type="slidenum">
              <a:rPr lang="en-AU" smtClean="0"/>
              <a:t>‹#›</a:t>
            </a:fld>
            <a:endParaRPr lang="en-AU"/>
          </a:p>
        </p:txBody>
      </p:sp>
    </p:spTree>
    <p:extLst>
      <p:ext uri="{BB962C8B-B14F-4D97-AF65-F5344CB8AC3E}">
        <p14:creationId xmlns:p14="http://schemas.microsoft.com/office/powerpoint/2010/main" val="2117133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97B8BB-1905-43B5-84D8-3A8EBCACD439}" type="datetimeFigureOut">
              <a:rPr lang="en-AU" smtClean="0"/>
              <a:t>15/03/2023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9787C-1A0A-4BDC-B9C8-AA17B8D4A5FE}" type="slidenum">
              <a:rPr lang="en-AU" smtClean="0"/>
              <a:t>‹#›</a:t>
            </a:fld>
            <a:endParaRPr lang="en-AU"/>
          </a:p>
        </p:txBody>
      </p:sp>
    </p:spTree>
    <p:extLst>
      <p:ext uri="{BB962C8B-B14F-4D97-AF65-F5344CB8AC3E}">
        <p14:creationId xmlns:p14="http://schemas.microsoft.com/office/powerpoint/2010/main" val="324262567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supremecourt.wa.gov.au/_files/Consolidated_Practice_Direction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secure-web.cisco.com/1bmBRPakM1B0fvvWIj1WIbD1_zwkZNh7L6FHrj1cdhHsFA-T4ZqPJk176SGTKE4qyQakUCLM8FNxspUNTmGH-sNmAoNUQEIhj6WGtqHyHI631Z5gmo5b005-1o80wc4USJvij_5Yus1i1P6NtV9kgio_CzCCY_VJCru1vrIzoPt2PCoT_Zh7_3g-dj8msv7Fc7U3mPSSARuyADqXOt5efLrLKk0m6rqk5xPDifV3kbF3Kcdh_r6SVtupGg7xi4TlCtW4ecCqkRSU97XyJ9Syu3XKLKpqsKMiXxNgqG_zgz7IrFp6GDNr861niY5QtTZ_Gmve-ZO7SJLYIqdxBNuoWxsZOSJQVJEVrqJ7kscahTV6Ta6dRZIRkR3Wtx_v0ZJ9EPbT4ytznhSS7cKEkYVpN-Kjd4XYHwGOk3Ja8F_1jkB1qEpZrFhVa4fSb-v4XTBpxKrbanluTQXR9EBszDaTAbslWFNtgrFtkMP7CIhJDwY0/https%3A%2F%2Fwww.naati.com.au%2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abc.net.au/news/2018-04-18/gene-gibson-gets-payment-after-josh-warneke-wrongful-conviction/967179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legalaid.wa.gov.au/get-legal-help/get-lawyer-run-your-case/civil-litigation-assistance-scheme" TargetMode="External"/><Relationship Id="rId2" Type="http://schemas.openxmlformats.org/officeDocument/2006/relationships/hyperlink" Target="https://www.ag.gov.au/legal-system/legal-assistance/commonwealth-legal-financial-assistance/disbursement-support-scheme" TargetMode="External"/><Relationship Id="rId1" Type="http://schemas.openxmlformats.org/officeDocument/2006/relationships/slideLayout" Target="../slideLayouts/slideLayout2.xml"/><Relationship Id="rId4" Type="http://schemas.openxmlformats.org/officeDocument/2006/relationships/hyperlink" Target="https://lawaccess.org.au/lawp/wp-content/uploads/2019/10/20191125-Law-Access-Disbursement-Fund-Guidelines-and-Agreement.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naati.com.au/" TargetMode="External"/><Relationship Id="rId7" Type="http://schemas.openxmlformats.org/officeDocument/2006/relationships/hyperlink" Target="https://www.tisnational.gov.au/" TargetMode="External"/><Relationship Id="rId2" Type="http://schemas.openxmlformats.org/officeDocument/2006/relationships/hyperlink" Target="https://jccd.org.au/wp-content/uploads/2022/05/JCDD-Recommended-National-Standards-for-Working-with-Interpreters-in-Courts-and-Tribunals-second-edition.pdf" TargetMode="External"/><Relationship Id="rId1" Type="http://schemas.openxmlformats.org/officeDocument/2006/relationships/slideLayout" Target="../slideLayouts/slideLayout2.xml"/><Relationship Id="rId6" Type="http://schemas.openxmlformats.org/officeDocument/2006/relationships/hyperlink" Target="http://aiwaac.org.au/" TargetMode="External"/><Relationship Id="rId5" Type="http://schemas.openxmlformats.org/officeDocument/2006/relationships/hyperlink" Target="https://secure-web.cisco.com/1NCk7_U9K5ZbWvxgTcG8JO9vOazVssFRew6IPSfJoF4dDrd79tVuZ9auVzeIUTO92HWDHbLtPT2JXSg8TACjwMJKzwFIbnv4E3G2XEa6HTijsiiH5dl5eY6ZprWS2k3pQxIsVDAE7GK2mhivCp8-ZhsSeaArB6ce7ekDwur80rf3Ksfpm_yTwnl2qvQTNyPQWXxPBhrJd5c0Q0_ilGWJxLHkCKHgQTjQWwMoYhPQCGfqzBbmUJo_kGHuZYokIsCqNtg-_UeizDBJsTOBzFMlCPbK22Qcv_NWY1bpDZ9LryZKrBoF3EQXXEoKpr2HLo58_WH3xJXTX96DAmXZu2AhjEcKHsKL2v9TFWz97MYKkEOPS909B8HVTfpLtAgonxpWhT3YHyZQNuY0BaefIA4oDRtd7KzXFOrnrBg0UqR6u_avgi5Cp842I-sgxC4STOZRALRXb45CQJFE0hJEn_m3sWBV4VwrnoEDVx6ndzOuvSRE/https%3A%2F%2Fausit.org%2Fguidelines-for-legal-settings%2F" TargetMode="External"/><Relationship Id="rId4" Type="http://schemas.openxmlformats.org/officeDocument/2006/relationships/hyperlink" Target="https://ausit.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jccd.org.au/wp-content/uploads/2022/05/JCDD-Recommended-National-Standards-for-Working-with-Interpreters-in-Courts-and-Tribunals-second-edition.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t>Cross cultural communication – working with </a:t>
            </a:r>
            <a:r>
              <a:rPr lang="en-AU" dirty="0"/>
              <a:t>i</a:t>
            </a:r>
            <a:r>
              <a:rPr lang="en-AU" dirty="0" smtClean="0"/>
              <a:t>nterpreters</a:t>
            </a:r>
            <a:endParaRPr lang="en-AU" dirty="0"/>
          </a:p>
        </p:txBody>
      </p:sp>
      <p:sp>
        <p:nvSpPr>
          <p:cNvPr id="3" name="Subtitle 2"/>
          <p:cNvSpPr>
            <a:spLocks noGrp="1"/>
          </p:cNvSpPr>
          <p:nvPr>
            <p:ph type="subTitle" idx="1"/>
          </p:nvPr>
        </p:nvSpPr>
        <p:spPr/>
        <p:txBody>
          <a:bodyPr>
            <a:normAutofit lnSpcReduction="10000"/>
          </a:bodyPr>
          <a:lstStyle/>
          <a:p>
            <a:r>
              <a:rPr lang="en-AU" dirty="0" smtClean="0"/>
              <a:t>Why, when, and how to </a:t>
            </a:r>
            <a:r>
              <a:rPr lang="en-AU" dirty="0" smtClean="0"/>
              <a:t>work with</a:t>
            </a:r>
            <a:r>
              <a:rPr lang="en-AU" dirty="0" smtClean="0"/>
              <a:t> </a:t>
            </a:r>
            <a:r>
              <a:rPr lang="en-AU" dirty="0" smtClean="0"/>
              <a:t>interpreters to communicate with your </a:t>
            </a:r>
            <a:r>
              <a:rPr lang="en-AU" dirty="0" smtClean="0"/>
              <a:t>client</a:t>
            </a:r>
          </a:p>
          <a:p>
            <a:endParaRPr lang="en-AU" dirty="0"/>
          </a:p>
          <a:p>
            <a:r>
              <a:rPr lang="en-AU" dirty="0" smtClean="0"/>
              <a:t>Dr Rocco Loiacono</a:t>
            </a:r>
            <a:endParaRPr lang="en-AU" dirty="0"/>
          </a:p>
        </p:txBody>
      </p:sp>
    </p:spTree>
    <p:extLst>
      <p:ext uri="{BB962C8B-B14F-4D97-AF65-F5344CB8AC3E}">
        <p14:creationId xmlns:p14="http://schemas.microsoft.com/office/powerpoint/2010/main" val="1885665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Why is it important to work with an interpreter</a:t>
            </a:r>
            <a:r>
              <a:rPr lang="en-AU" dirty="0" smtClean="0"/>
              <a:t>? (</a:t>
            </a:r>
            <a:r>
              <a:rPr lang="en-AU" dirty="0" smtClean="0"/>
              <a:t>I)</a:t>
            </a:r>
            <a:endParaRPr lang="en-AU" dirty="0"/>
          </a:p>
        </p:txBody>
      </p:sp>
      <p:sp>
        <p:nvSpPr>
          <p:cNvPr id="3" name="Content Placeholder 2"/>
          <p:cNvSpPr>
            <a:spLocks noGrp="1"/>
          </p:cNvSpPr>
          <p:nvPr>
            <p:ph idx="1"/>
          </p:nvPr>
        </p:nvSpPr>
        <p:spPr/>
        <p:txBody>
          <a:bodyPr>
            <a:normAutofit fontScale="92500" lnSpcReduction="10000"/>
          </a:bodyPr>
          <a:lstStyle/>
          <a:p>
            <a:pPr fontAlgn="base"/>
            <a:r>
              <a:rPr lang="en-AU" dirty="0" smtClean="0"/>
              <a:t>“The </a:t>
            </a:r>
            <a:r>
              <a:rPr lang="en-AU" dirty="0"/>
              <a:t>interpreter also plays a vital role in ensuring that justice is in fact done. It is a cornerstone of the Australian judicial system that all</a:t>
            </a:r>
            <a:r>
              <a:rPr lang="en-AU" b="1" dirty="0"/>
              <a:t> </a:t>
            </a:r>
            <a:r>
              <a:rPr lang="en-AU" dirty="0"/>
              <a:t>who come before our courts are entitled to a fair hearing before a decision-maker who is, and is perceived to be, independent and </a:t>
            </a:r>
            <a:r>
              <a:rPr lang="en-AU" dirty="0" smtClean="0"/>
              <a:t>impartial.</a:t>
            </a:r>
            <a:r>
              <a:rPr lang="en-AU" u="sng" baseline="30000" dirty="0" smtClean="0"/>
              <a:t> </a:t>
            </a:r>
            <a:r>
              <a:rPr lang="en-AU" dirty="0" smtClean="0"/>
              <a:t>These </a:t>
            </a:r>
            <a:r>
              <a:rPr lang="en-AU" dirty="0"/>
              <a:t>principles of fairness and equality before the law are fundamental to a democratic society governed by the rule of law, and their observance is essential to the maintenance of public confidence in the judiciary</a:t>
            </a:r>
            <a:r>
              <a:rPr lang="en-AU" dirty="0" smtClean="0"/>
              <a:t>.</a:t>
            </a:r>
            <a:r>
              <a:rPr lang="en-AU" dirty="0"/>
              <a:t> For those with no or limited proficiency in the language of our courts and tribunals, interpreters make their participation possible and play an important role in ensuring that justice is done and can be seen to be done. </a:t>
            </a:r>
            <a:r>
              <a:rPr lang="en-AU" dirty="0" smtClean="0"/>
              <a:t>”</a:t>
            </a:r>
          </a:p>
          <a:p>
            <a:pPr marL="0" indent="0" fontAlgn="base">
              <a:buNone/>
            </a:pPr>
            <a:r>
              <a:rPr lang="en-AU" dirty="0" smtClean="0"/>
              <a:t>(</a:t>
            </a:r>
            <a:r>
              <a:rPr lang="en-AU" b="1" dirty="0" smtClean="0"/>
              <a:t>Hon. Justice Melissa Perry and Kristen </a:t>
            </a:r>
            <a:r>
              <a:rPr lang="en-AU" b="1" dirty="0" err="1" smtClean="0"/>
              <a:t>Zornada</a:t>
            </a:r>
            <a:r>
              <a:rPr lang="en-AU" b="1" dirty="0" smtClean="0"/>
              <a:t>, </a:t>
            </a:r>
            <a:r>
              <a:rPr lang="en-AU" dirty="0" smtClean="0"/>
              <a:t>Working </a:t>
            </a:r>
            <a:r>
              <a:rPr lang="en-AU" dirty="0"/>
              <a:t>With </a:t>
            </a:r>
            <a:r>
              <a:rPr lang="en-AU" dirty="0" smtClean="0"/>
              <a:t>Interpreters</a:t>
            </a:r>
            <a:r>
              <a:rPr lang="en-AU" dirty="0"/>
              <a:t>: Judicial </a:t>
            </a:r>
            <a:r>
              <a:rPr lang="en-AU" dirty="0" smtClean="0"/>
              <a:t>Perspectives </a:t>
            </a:r>
            <a:r>
              <a:rPr lang="en-AU" b="1" dirty="0" smtClean="0"/>
              <a:t>March </a:t>
            </a:r>
            <a:r>
              <a:rPr lang="en-AU" b="1" dirty="0"/>
              <a:t>2015, </a:t>
            </a:r>
            <a:endParaRPr lang="en-AU" b="1" dirty="0" smtClean="0"/>
          </a:p>
          <a:p>
            <a:pPr marL="0" indent="0">
              <a:buNone/>
            </a:pPr>
            <a:endParaRPr lang="en-AU" dirty="0"/>
          </a:p>
        </p:txBody>
      </p:sp>
    </p:spTree>
    <p:extLst>
      <p:ext uri="{BB962C8B-B14F-4D97-AF65-F5344CB8AC3E}">
        <p14:creationId xmlns:p14="http://schemas.microsoft.com/office/powerpoint/2010/main" val="3521614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is it important to </a:t>
            </a:r>
            <a:r>
              <a:rPr lang="en-AU" dirty="0" smtClean="0"/>
              <a:t>work </a:t>
            </a:r>
            <a:r>
              <a:rPr lang="en-AU" dirty="0"/>
              <a:t>an interpreter</a:t>
            </a:r>
            <a:r>
              <a:rPr lang="en-AU" dirty="0" smtClean="0"/>
              <a:t>? (II)</a:t>
            </a:r>
            <a:endParaRPr lang="en-AU" dirty="0"/>
          </a:p>
        </p:txBody>
      </p:sp>
      <p:sp>
        <p:nvSpPr>
          <p:cNvPr id="3" name="Content Placeholder 2"/>
          <p:cNvSpPr>
            <a:spLocks noGrp="1"/>
          </p:cNvSpPr>
          <p:nvPr>
            <p:ph idx="1"/>
          </p:nvPr>
        </p:nvSpPr>
        <p:spPr/>
        <p:txBody>
          <a:bodyPr/>
          <a:lstStyle/>
          <a:p>
            <a:pPr fontAlgn="base"/>
            <a:r>
              <a:rPr lang="en-AU" i="1" dirty="0" smtClean="0"/>
              <a:t>De </a:t>
            </a:r>
            <a:r>
              <a:rPr lang="en-AU" i="1" dirty="0"/>
              <a:t>La </a:t>
            </a:r>
            <a:r>
              <a:rPr lang="en-AU" i="1" dirty="0" err="1" smtClean="0"/>
              <a:t>Espriella</a:t>
            </a:r>
            <a:r>
              <a:rPr lang="en-AU" i="1" dirty="0" smtClean="0"/>
              <a:t>-Velasco v The Queen </a:t>
            </a:r>
            <a:r>
              <a:rPr lang="en-AU" dirty="0" smtClean="0"/>
              <a:t>[2006] </a:t>
            </a:r>
            <a:r>
              <a:rPr lang="de-DE" dirty="0" smtClean="0"/>
              <a:t>WASCA 31; 31 WAR 291; </a:t>
            </a:r>
            <a:r>
              <a:rPr lang="de-DE" dirty="0"/>
              <a:t>197 FLR 125</a:t>
            </a:r>
            <a:r>
              <a:rPr lang="en-AU" dirty="0" smtClean="0"/>
              <a:t> </a:t>
            </a:r>
            <a:r>
              <a:rPr lang="en-AU" dirty="0"/>
              <a:t>makes this role clear</a:t>
            </a:r>
            <a:r>
              <a:rPr lang="en-AU" dirty="0" smtClean="0"/>
              <a:t>.</a:t>
            </a:r>
          </a:p>
          <a:p>
            <a:pPr fontAlgn="base"/>
            <a:r>
              <a:rPr lang="en-AU" dirty="0" smtClean="0"/>
              <a:t>You </a:t>
            </a:r>
            <a:r>
              <a:rPr lang="en-AU" dirty="0"/>
              <a:t>will not be able to do your job as a lawyer without optimizing communication with your client, and/or witnesses.</a:t>
            </a:r>
          </a:p>
          <a:p>
            <a:r>
              <a:rPr lang="en-AU" dirty="0"/>
              <a:t>It is your </a:t>
            </a:r>
            <a:r>
              <a:rPr lang="en-AU" u="sng" dirty="0"/>
              <a:t>professional obligation</a:t>
            </a:r>
            <a:r>
              <a:rPr lang="en-AU" u="sng" dirty="0" smtClean="0"/>
              <a:t>.</a:t>
            </a:r>
          </a:p>
          <a:p>
            <a:r>
              <a:rPr lang="en-AU" dirty="0"/>
              <a:t>The </a:t>
            </a:r>
            <a:r>
              <a:rPr lang="en-AU" dirty="0" smtClean="0"/>
              <a:t>Recommended National Standards (Standard </a:t>
            </a:r>
            <a:r>
              <a:rPr lang="en-AU" dirty="0"/>
              <a:t>11) make it clear that preference must always be for NAATI certified interpreters, if they are available, in order to ensure that there are no issues of miscommunication that could lead to a miscarriage of justice. </a:t>
            </a:r>
            <a:endParaRPr lang="en-AU" u="sng" dirty="0"/>
          </a:p>
          <a:p>
            <a:endParaRPr lang="en-AU" dirty="0"/>
          </a:p>
        </p:txBody>
      </p:sp>
    </p:spTree>
    <p:extLst>
      <p:ext uri="{BB962C8B-B14F-4D97-AF65-F5344CB8AC3E}">
        <p14:creationId xmlns:p14="http://schemas.microsoft.com/office/powerpoint/2010/main" val="1754010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is it important to </a:t>
            </a:r>
            <a:r>
              <a:rPr lang="en-AU" dirty="0" smtClean="0"/>
              <a:t>work </a:t>
            </a:r>
            <a:r>
              <a:rPr lang="en-AU" dirty="0"/>
              <a:t>an interpreter</a:t>
            </a:r>
            <a:r>
              <a:rPr lang="en-AU" dirty="0" smtClean="0"/>
              <a:t>? (III)</a:t>
            </a:r>
            <a:endParaRPr lang="en-AU" dirty="0"/>
          </a:p>
        </p:txBody>
      </p:sp>
      <p:sp>
        <p:nvSpPr>
          <p:cNvPr id="3" name="Content Placeholder 2"/>
          <p:cNvSpPr>
            <a:spLocks noGrp="1"/>
          </p:cNvSpPr>
          <p:nvPr>
            <p:ph idx="1"/>
          </p:nvPr>
        </p:nvSpPr>
        <p:spPr/>
        <p:txBody>
          <a:bodyPr/>
          <a:lstStyle/>
          <a:p>
            <a:r>
              <a:rPr lang="en-AU" dirty="0" smtClean="0"/>
              <a:t>Preference </a:t>
            </a:r>
            <a:r>
              <a:rPr lang="en-AU" dirty="0"/>
              <a:t>must always be for NAATI certified interpreters, if they are </a:t>
            </a:r>
            <a:r>
              <a:rPr lang="en-AU" dirty="0" smtClean="0"/>
              <a:t>available. </a:t>
            </a:r>
          </a:p>
          <a:p>
            <a:pPr lvl="1"/>
            <a:r>
              <a:rPr lang="en-AU" dirty="0"/>
              <a:t>Certified Specialist Legal Interpreter;</a:t>
            </a:r>
          </a:p>
          <a:p>
            <a:pPr lvl="1"/>
            <a:r>
              <a:rPr lang="en-AU" dirty="0"/>
              <a:t>Certified Interpreter;</a:t>
            </a:r>
          </a:p>
          <a:p>
            <a:pPr lvl="1"/>
            <a:r>
              <a:rPr lang="en-AU" dirty="0"/>
              <a:t>Certified Provisional Interpreter;</a:t>
            </a:r>
          </a:p>
          <a:p>
            <a:pPr lvl="1"/>
            <a:r>
              <a:rPr lang="en-AU" dirty="0"/>
              <a:t>Suitable Person</a:t>
            </a:r>
            <a:r>
              <a:rPr lang="en-AU" dirty="0" smtClean="0"/>
              <a:t>.</a:t>
            </a:r>
            <a:endParaRPr lang="en-AU" dirty="0" smtClean="0"/>
          </a:p>
          <a:p>
            <a:r>
              <a:rPr lang="en-AU" dirty="0" smtClean="0"/>
              <a:t>This will depend on the language in question</a:t>
            </a:r>
          </a:p>
          <a:p>
            <a:r>
              <a:rPr lang="en-AU" dirty="0" smtClean="0"/>
              <a:t>NAATI Has four language tiers: A – D.</a:t>
            </a:r>
          </a:p>
          <a:p>
            <a:pPr marL="457200" lvl="1" indent="0">
              <a:buNone/>
            </a:pPr>
            <a:endParaRPr lang="en-AU" dirty="0"/>
          </a:p>
          <a:p>
            <a:endParaRPr lang="en-AU" u="sng" dirty="0"/>
          </a:p>
          <a:p>
            <a:endParaRPr lang="en-AU" dirty="0"/>
          </a:p>
        </p:txBody>
      </p:sp>
    </p:spTree>
    <p:extLst>
      <p:ext uri="{BB962C8B-B14F-4D97-AF65-F5344CB8AC3E}">
        <p14:creationId xmlns:p14="http://schemas.microsoft.com/office/powerpoint/2010/main" val="256532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Determining whether an interpreter is required</a:t>
            </a:r>
          </a:p>
        </p:txBody>
      </p:sp>
      <p:sp>
        <p:nvSpPr>
          <p:cNvPr id="3" name="Content Placeholder 2"/>
          <p:cNvSpPr>
            <a:spLocks noGrp="1"/>
          </p:cNvSpPr>
          <p:nvPr>
            <p:ph idx="1"/>
          </p:nvPr>
        </p:nvSpPr>
        <p:spPr/>
        <p:txBody>
          <a:bodyPr>
            <a:normAutofit fontScale="92500" lnSpcReduction="10000"/>
          </a:bodyPr>
          <a:lstStyle/>
          <a:p>
            <a:r>
              <a:rPr lang="en-AU" dirty="0" smtClean="0"/>
              <a:t>The </a:t>
            </a:r>
            <a:r>
              <a:rPr lang="en-AU" dirty="0"/>
              <a:t>ultimate responsibility for determining whether an interpreter is required rests with the presiding Judicial Officer. </a:t>
            </a:r>
            <a:endParaRPr lang="en-AU" dirty="0" smtClean="0"/>
          </a:p>
          <a:p>
            <a:r>
              <a:rPr lang="en-AU" dirty="0" smtClean="0"/>
              <a:t>If </a:t>
            </a:r>
            <a:r>
              <a:rPr lang="en-AU" dirty="0"/>
              <a:t>necessary, the Court will adjourn a hearing while the issue of the need for an interpreter is dealt with Western Australian Language Services Policy 2014 &amp; Guidelines(pages 9 - 11), contains guidance which may be of assistance in determining whether a person requires the use of an interpreter. </a:t>
            </a:r>
            <a:endParaRPr lang="en-AU" dirty="0" smtClean="0"/>
          </a:p>
          <a:p>
            <a:r>
              <a:rPr lang="en-AU" dirty="0" smtClean="0"/>
              <a:t>A </a:t>
            </a:r>
            <a:r>
              <a:rPr lang="en-AU" dirty="0"/>
              <a:t>Judicial Officer may use these guidelines to assist in determining whether an interpreter is </a:t>
            </a:r>
            <a:r>
              <a:rPr lang="en-AU" dirty="0" smtClean="0"/>
              <a:t>required.</a:t>
            </a:r>
          </a:p>
          <a:p>
            <a:r>
              <a:rPr lang="en-AU" dirty="0" smtClean="0"/>
              <a:t>The </a:t>
            </a:r>
            <a:r>
              <a:rPr lang="en-AU" dirty="0"/>
              <a:t>Court also considers that it is part of the duty of lawyers as officers of the Court to determine whether their clients or witnesses require the use of an interpreter or some form of interpretation assistance. </a:t>
            </a:r>
          </a:p>
        </p:txBody>
      </p:sp>
    </p:spTree>
    <p:extLst>
      <p:ext uri="{BB962C8B-B14F-4D97-AF65-F5344CB8AC3E}">
        <p14:creationId xmlns:p14="http://schemas.microsoft.com/office/powerpoint/2010/main" val="1581932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Interpreters and the </a:t>
            </a:r>
            <a:r>
              <a:rPr lang="en-AU" dirty="0"/>
              <a:t>P</a:t>
            </a:r>
            <a:r>
              <a:rPr lang="en-AU" dirty="0" smtClean="0"/>
              <a:t>rofessional Conduct Rules (I)</a:t>
            </a:r>
            <a:endParaRPr lang="en-AU" dirty="0"/>
          </a:p>
        </p:txBody>
      </p:sp>
      <p:sp>
        <p:nvSpPr>
          <p:cNvPr id="3" name="Content Placeholder 2"/>
          <p:cNvSpPr>
            <a:spLocks noGrp="1"/>
          </p:cNvSpPr>
          <p:nvPr>
            <p:ph idx="1"/>
          </p:nvPr>
        </p:nvSpPr>
        <p:spPr/>
        <p:txBody>
          <a:bodyPr>
            <a:normAutofit/>
          </a:bodyPr>
          <a:lstStyle/>
          <a:p>
            <a:r>
              <a:rPr lang="en-AU" dirty="0" smtClean="0"/>
              <a:t>Australian Solicitors’ Conduct Rules 2015 under the Legal Profession Uniform Law </a:t>
            </a:r>
          </a:p>
          <a:p>
            <a:pPr marL="0" indent="0">
              <a:buNone/>
            </a:pPr>
            <a:r>
              <a:rPr lang="en-AU" dirty="0" smtClean="0"/>
              <a:t>    (applies in WA as of 1 July 2022)</a:t>
            </a:r>
          </a:p>
          <a:p>
            <a:pPr marL="0" indent="0">
              <a:buNone/>
            </a:pPr>
            <a:endParaRPr lang="en-AU" dirty="0" smtClean="0"/>
          </a:p>
          <a:p>
            <a:pPr lvl="1"/>
            <a:r>
              <a:rPr lang="en-AU" dirty="0" smtClean="0"/>
              <a:t>3. PARAMOUNT DUTY TO THE COURT AND THE ADMINISTRATION OF JUSTICE </a:t>
            </a:r>
          </a:p>
          <a:p>
            <a:pPr marL="914400" lvl="2" indent="0">
              <a:buNone/>
            </a:pPr>
            <a:r>
              <a:rPr lang="en-AU" dirty="0" smtClean="0"/>
              <a:t>3.1 A solicitor’s duty to the court and the administration of justice is paramount and prevails to the extent of inconsistency with any other duty. </a:t>
            </a:r>
          </a:p>
          <a:p>
            <a:pPr marL="1371600" lvl="3" indent="0">
              <a:buNone/>
            </a:pPr>
            <a:endParaRPr lang="en-AU" dirty="0" smtClean="0"/>
          </a:p>
        </p:txBody>
      </p:sp>
    </p:spTree>
    <p:extLst>
      <p:ext uri="{BB962C8B-B14F-4D97-AF65-F5344CB8AC3E}">
        <p14:creationId xmlns:p14="http://schemas.microsoft.com/office/powerpoint/2010/main" val="167918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Interpreters and the </a:t>
            </a:r>
            <a:r>
              <a:rPr lang="en-AU" dirty="0"/>
              <a:t>P</a:t>
            </a:r>
            <a:r>
              <a:rPr lang="en-AU" dirty="0" smtClean="0"/>
              <a:t>rofessional Conduct Rules (II)</a:t>
            </a:r>
            <a:endParaRPr lang="en-AU" dirty="0"/>
          </a:p>
        </p:txBody>
      </p:sp>
      <p:sp>
        <p:nvSpPr>
          <p:cNvPr id="3" name="Content Placeholder 2"/>
          <p:cNvSpPr>
            <a:spLocks noGrp="1"/>
          </p:cNvSpPr>
          <p:nvPr>
            <p:ph idx="1"/>
          </p:nvPr>
        </p:nvSpPr>
        <p:spPr/>
        <p:txBody>
          <a:bodyPr>
            <a:normAutofit/>
          </a:bodyPr>
          <a:lstStyle/>
          <a:p>
            <a:pPr marL="1371600" lvl="3" indent="0">
              <a:buNone/>
            </a:pPr>
            <a:endParaRPr lang="en-AU" dirty="0" smtClean="0"/>
          </a:p>
          <a:p>
            <a:pPr marL="0" indent="0">
              <a:buNone/>
            </a:pPr>
            <a:r>
              <a:rPr lang="en-AU" dirty="0" smtClean="0"/>
              <a:t>4</a:t>
            </a:r>
            <a:r>
              <a:rPr lang="en-AU" dirty="0"/>
              <a:t>. Other Fundamental Ethical Duties </a:t>
            </a:r>
            <a:endParaRPr lang="en-AU" dirty="0" smtClean="0"/>
          </a:p>
          <a:p>
            <a:r>
              <a:rPr lang="en-AU" dirty="0" smtClean="0"/>
              <a:t>4.1 </a:t>
            </a:r>
            <a:r>
              <a:rPr lang="en-AU" dirty="0"/>
              <a:t>A solicitor must also: </a:t>
            </a:r>
            <a:endParaRPr lang="en-AU" dirty="0" smtClean="0"/>
          </a:p>
          <a:p>
            <a:pPr lvl="1"/>
            <a:r>
              <a:rPr lang="en-AU" dirty="0" smtClean="0"/>
              <a:t>4.1.1 </a:t>
            </a:r>
            <a:r>
              <a:rPr lang="en-AU" dirty="0"/>
              <a:t>act in the best interests of a client in any matter in which the solicitor represents the client; </a:t>
            </a:r>
            <a:endParaRPr lang="en-AU" dirty="0" smtClean="0"/>
          </a:p>
          <a:p>
            <a:pPr lvl="1"/>
            <a:r>
              <a:rPr lang="en-AU" dirty="0" smtClean="0"/>
              <a:t>4.1.2 </a:t>
            </a:r>
            <a:r>
              <a:rPr lang="en-AU" dirty="0"/>
              <a:t>be honest and courteous in all dealings in the course of legal practice; </a:t>
            </a:r>
            <a:endParaRPr lang="en-AU" dirty="0" smtClean="0"/>
          </a:p>
          <a:p>
            <a:pPr lvl="1"/>
            <a:r>
              <a:rPr lang="en-AU" dirty="0" smtClean="0"/>
              <a:t>4.1.3 </a:t>
            </a:r>
            <a:r>
              <a:rPr lang="en-AU" dirty="0"/>
              <a:t>deliver legal services competently, diligently and as promptly as reasonably possible; </a:t>
            </a:r>
            <a:endParaRPr lang="en-AU" dirty="0" smtClean="0"/>
          </a:p>
          <a:p>
            <a:pPr lvl="1"/>
            <a:r>
              <a:rPr lang="en-AU" dirty="0" smtClean="0"/>
              <a:t>4.1.4 </a:t>
            </a:r>
            <a:r>
              <a:rPr lang="en-AU" dirty="0"/>
              <a:t>avoid any compromise to their integrity and professional independence; and </a:t>
            </a:r>
            <a:endParaRPr lang="en-AU" dirty="0" smtClean="0"/>
          </a:p>
          <a:p>
            <a:pPr lvl="1"/>
            <a:r>
              <a:rPr lang="en-AU" dirty="0" smtClean="0"/>
              <a:t>4.1.5 </a:t>
            </a:r>
            <a:r>
              <a:rPr lang="en-AU" dirty="0"/>
              <a:t>comply with these Rules and the law. </a:t>
            </a:r>
            <a:endParaRPr lang="en-AU" dirty="0" smtClean="0"/>
          </a:p>
        </p:txBody>
      </p:sp>
    </p:spTree>
    <p:extLst>
      <p:ext uri="{BB962C8B-B14F-4D97-AF65-F5344CB8AC3E}">
        <p14:creationId xmlns:p14="http://schemas.microsoft.com/office/powerpoint/2010/main" val="27412165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Interpreters and the </a:t>
            </a:r>
            <a:r>
              <a:rPr lang="en-AU" dirty="0"/>
              <a:t>P</a:t>
            </a:r>
            <a:r>
              <a:rPr lang="en-AU" dirty="0" smtClean="0"/>
              <a:t>rofessional Conduct Rules (III)</a:t>
            </a:r>
            <a:endParaRPr lang="en-AU" dirty="0"/>
          </a:p>
        </p:txBody>
      </p:sp>
      <p:sp>
        <p:nvSpPr>
          <p:cNvPr id="3" name="Content Placeholder 2"/>
          <p:cNvSpPr>
            <a:spLocks noGrp="1"/>
          </p:cNvSpPr>
          <p:nvPr>
            <p:ph idx="1"/>
          </p:nvPr>
        </p:nvSpPr>
        <p:spPr/>
        <p:txBody>
          <a:bodyPr>
            <a:normAutofit fontScale="92500" lnSpcReduction="20000"/>
          </a:bodyPr>
          <a:lstStyle/>
          <a:p>
            <a:pPr marL="1371600" lvl="3" indent="0">
              <a:buNone/>
            </a:pPr>
            <a:endParaRPr lang="en-AU" dirty="0" smtClean="0"/>
          </a:p>
          <a:p>
            <a:r>
              <a:rPr lang="en-AU" dirty="0" smtClean="0"/>
              <a:t>You also will not have fulfilled your duty to the Court. See, for example, Supreme Court </a:t>
            </a:r>
            <a:r>
              <a:rPr lang="en-AU" dirty="0"/>
              <a:t>of Western Australia, ‘Consolidated Practice Directions’ (Directions, 21 March 2022 </a:t>
            </a:r>
            <a:r>
              <a:rPr lang="en-AU" u="sng" dirty="0">
                <a:hlinkClick r:id="rId2"/>
              </a:rPr>
              <a:t>Consolidated_Practice_Directions.pdf (supremecourt.wa.gov.au)</a:t>
            </a:r>
            <a:r>
              <a:rPr lang="en-AU" dirty="0"/>
              <a:t>), practice direction </a:t>
            </a:r>
            <a:r>
              <a:rPr lang="en-AU" dirty="0" smtClean="0"/>
              <a:t>9.13.4, which provides that </a:t>
            </a:r>
            <a:r>
              <a:rPr lang="en-AU" dirty="0"/>
              <a:t>the Court considers that it is part of the duty of lawyers as officers of the Court to determine whether their clients or witnesses require the use of an interpreter</a:t>
            </a:r>
            <a:r>
              <a:rPr lang="en-AU" dirty="0" smtClean="0"/>
              <a:t>.</a:t>
            </a:r>
          </a:p>
          <a:p>
            <a:r>
              <a:rPr lang="en-AU" dirty="0" smtClean="0"/>
              <a:t>Your duty may also require you to speak to the interpreter about their role. For example, to explain that they must not provide your client with merely a summary of what you have said, or that they are bound by confidentiality </a:t>
            </a:r>
            <a:r>
              <a:rPr lang="en-AU" dirty="0"/>
              <a:t>obligations (Interpreters’ Code of </a:t>
            </a:r>
            <a:r>
              <a:rPr lang="en-AU" dirty="0" smtClean="0"/>
              <a:t>Conduct – see below).</a:t>
            </a:r>
          </a:p>
          <a:p>
            <a:r>
              <a:rPr lang="en-AU" dirty="0" smtClean="0"/>
              <a:t>Same obligations in the current Legal </a:t>
            </a:r>
            <a:r>
              <a:rPr lang="en-AU" dirty="0"/>
              <a:t>P</a:t>
            </a:r>
            <a:r>
              <a:rPr lang="en-AU" dirty="0" smtClean="0"/>
              <a:t>rofession Conduct Rules 2010 (WA).</a:t>
            </a:r>
          </a:p>
        </p:txBody>
      </p:sp>
    </p:spTree>
    <p:extLst>
      <p:ext uri="{BB962C8B-B14F-4D97-AF65-F5344CB8AC3E}">
        <p14:creationId xmlns:p14="http://schemas.microsoft.com/office/powerpoint/2010/main" val="1976964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Interpreters and the </a:t>
            </a:r>
            <a:r>
              <a:rPr lang="en-AU" dirty="0"/>
              <a:t>P</a:t>
            </a:r>
            <a:r>
              <a:rPr lang="en-AU" dirty="0" smtClean="0"/>
              <a:t>rofessional Conduct Rules (IV)</a:t>
            </a:r>
            <a:endParaRPr lang="en-AU" dirty="0"/>
          </a:p>
        </p:txBody>
      </p:sp>
      <p:sp>
        <p:nvSpPr>
          <p:cNvPr id="3" name="Content Placeholder 2"/>
          <p:cNvSpPr>
            <a:spLocks noGrp="1"/>
          </p:cNvSpPr>
          <p:nvPr>
            <p:ph idx="1"/>
          </p:nvPr>
        </p:nvSpPr>
        <p:spPr/>
        <p:txBody>
          <a:bodyPr>
            <a:normAutofit/>
          </a:bodyPr>
          <a:lstStyle/>
          <a:p>
            <a:pPr marL="1371600" lvl="3" indent="0">
              <a:buNone/>
            </a:pPr>
            <a:endParaRPr lang="en-AU" dirty="0" smtClean="0"/>
          </a:p>
          <a:p>
            <a:r>
              <a:rPr lang="en-AU" dirty="0" smtClean="0"/>
              <a:t>Providing </a:t>
            </a:r>
            <a:r>
              <a:rPr lang="en-AU" dirty="0"/>
              <a:t>advice to a client means taking the reasonably necessary steps to ensure that they have understood the advice. If you have not considered if your client would benefit from working with an interpreter to communicate with you or the Court, you have not fulfilled your duty to the </a:t>
            </a:r>
            <a:r>
              <a:rPr lang="en-AU" dirty="0" smtClean="0"/>
              <a:t>client.</a:t>
            </a:r>
          </a:p>
          <a:p>
            <a:r>
              <a:rPr lang="en-AU" dirty="0" smtClean="0"/>
              <a:t>Document your consideration of whether an interpreter is required, the reason for your decision, and your efforts to obtain one.</a:t>
            </a:r>
            <a:endParaRPr lang="en-AU" dirty="0"/>
          </a:p>
        </p:txBody>
      </p:sp>
    </p:spTree>
    <p:extLst>
      <p:ext uri="{BB962C8B-B14F-4D97-AF65-F5344CB8AC3E}">
        <p14:creationId xmlns:p14="http://schemas.microsoft.com/office/powerpoint/2010/main" val="12093974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CALD and indigenous Clients</a:t>
            </a: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t>About 60% of Indigenous clients in WA speak English as their second, third or fourth language (2011 Census results).</a:t>
            </a:r>
          </a:p>
          <a:p>
            <a:r>
              <a:rPr lang="en-AU" dirty="0" smtClean="0"/>
              <a:t>Many Indigenous clients will speak functional English, and so it may not occur to you to request an </a:t>
            </a:r>
            <a:r>
              <a:rPr lang="en-AU" dirty="0"/>
              <a:t>i</a:t>
            </a:r>
            <a:r>
              <a:rPr lang="en-AU" dirty="0" smtClean="0"/>
              <a:t>nterpreter</a:t>
            </a:r>
            <a:r>
              <a:rPr lang="en-AU" dirty="0" smtClean="0"/>
              <a:t>. However, it may not be sufficient English as to allow more nuanced communication.</a:t>
            </a:r>
          </a:p>
          <a:p>
            <a:r>
              <a:rPr lang="en-AU" dirty="0" smtClean="0"/>
              <a:t>If a client speaks Aboriginal English, they may use words which have a different meaning to the standard English meaning.</a:t>
            </a:r>
          </a:p>
          <a:p>
            <a:r>
              <a:rPr lang="en-AU" dirty="0" smtClean="0"/>
              <a:t>Gratuitous concurrence is the tendency for Aboriginal clients to agree with a question, regardless of if they agree with, or understand, the question. </a:t>
            </a:r>
          </a:p>
          <a:p>
            <a:r>
              <a:rPr lang="en-US" dirty="0"/>
              <a:t>NAATI Certified Provisional Interpreters are available in the most widely spoken Indigenous languages. You can contact AIWA (Aboriginal Interpreting WA) for advice and services in your local area. Some practitioners are listed in the </a:t>
            </a:r>
            <a:r>
              <a:rPr lang="en-US" u="sng" dirty="0">
                <a:hlinkClick r:id="rId2"/>
              </a:rPr>
              <a:t>NAATI Online Directory</a:t>
            </a:r>
            <a:r>
              <a:rPr lang="en-US" dirty="0"/>
              <a:t>. </a:t>
            </a:r>
            <a:endParaRPr lang="en-US" dirty="0" smtClean="0"/>
          </a:p>
          <a:p>
            <a:endParaRPr lang="en-AU" dirty="0" smtClean="0"/>
          </a:p>
          <a:p>
            <a:endParaRPr lang="en-AU" dirty="0"/>
          </a:p>
        </p:txBody>
      </p:sp>
    </p:spTree>
    <p:extLst>
      <p:ext uri="{BB962C8B-B14F-4D97-AF65-F5344CB8AC3E}">
        <p14:creationId xmlns:p14="http://schemas.microsoft.com/office/powerpoint/2010/main" val="1145970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CALD and indigenous Clients</a:t>
            </a:r>
            <a:endParaRPr lang="en-AU" dirty="0"/>
          </a:p>
        </p:txBody>
      </p:sp>
      <p:sp>
        <p:nvSpPr>
          <p:cNvPr id="3" name="Content Placeholder 2"/>
          <p:cNvSpPr>
            <a:spLocks noGrp="1"/>
          </p:cNvSpPr>
          <p:nvPr>
            <p:ph idx="1"/>
          </p:nvPr>
        </p:nvSpPr>
        <p:spPr/>
        <p:txBody>
          <a:bodyPr>
            <a:normAutofit/>
          </a:bodyPr>
          <a:lstStyle/>
          <a:p>
            <a:r>
              <a:rPr lang="en-AU" dirty="0"/>
              <a:t>Such issues are not restricted to indigenous parties. For example, in Turkey, Lebanon, Iran and Egypt (just to name a few), a shaking of the head indicates agreement, rather than disagreement, as is the case in English.</a:t>
            </a:r>
          </a:p>
          <a:p>
            <a:r>
              <a:rPr lang="en-AU" dirty="0" smtClean="0"/>
              <a:t>Important -also consider if your client may have hearing impairment, or be bound by cultural rules that prohibit them speaking about a matter with a lawyer of the opposite sex.</a:t>
            </a:r>
          </a:p>
          <a:p>
            <a:r>
              <a:rPr lang="en-AU" dirty="0" smtClean="0"/>
              <a:t>Make sure you are familiar with </a:t>
            </a:r>
            <a:r>
              <a:rPr lang="en-US" dirty="0"/>
              <a:t>t</a:t>
            </a:r>
            <a:r>
              <a:rPr lang="en-US" dirty="0" smtClean="0"/>
              <a:t>he </a:t>
            </a:r>
            <a:r>
              <a:rPr lang="en-US" dirty="0"/>
              <a:t>four-part test for determining the need for an interpreter in the Recommended National Standards (Annexure 4</a:t>
            </a:r>
            <a:r>
              <a:rPr lang="en-US" dirty="0" smtClean="0"/>
              <a:t>).</a:t>
            </a:r>
            <a:endParaRPr lang="en-AU" dirty="0" smtClean="0"/>
          </a:p>
          <a:p>
            <a:endParaRPr lang="en-AU" dirty="0" smtClean="0"/>
          </a:p>
          <a:p>
            <a:endParaRPr lang="en-AU" dirty="0"/>
          </a:p>
        </p:txBody>
      </p:sp>
    </p:spTree>
    <p:extLst>
      <p:ext uri="{BB962C8B-B14F-4D97-AF65-F5344CB8AC3E}">
        <p14:creationId xmlns:p14="http://schemas.microsoft.com/office/powerpoint/2010/main" val="3064980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we will cover</a:t>
            </a:r>
            <a:endParaRPr lang="en-AU" dirty="0"/>
          </a:p>
        </p:txBody>
      </p:sp>
      <p:sp>
        <p:nvSpPr>
          <p:cNvPr id="3" name="Content Placeholder 2"/>
          <p:cNvSpPr>
            <a:spLocks noGrp="1"/>
          </p:cNvSpPr>
          <p:nvPr>
            <p:ph idx="1"/>
          </p:nvPr>
        </p:nvSpPr>
        <p:spPr/>
        <p:txBody>
          <a:bodyPr>
            <a:normAutofit/>
          </a:bodyPr>
          <a:lstStyle/>
          <a:p>
            <a:pPr marL="0" indent="0">
              <a:buNone/>
            </a:pPr>
            <a:r>
              <a:rPr lang="en-AU" dirty="0" smtClean="0"/>
              <a:t>At the end of this session you will:</a:t>
            </a:r>
          </a:p>
          <a:p>
            <a:r>
              <a:rPr lang="en-AU" dirty="0" smtClean="0"/>
              <a:t>Know </a:t>
            </a:r>
            <a:r>
              <a:rPr lang="en-AU" dirty="0"/>
              <a:t>when to consider if you should be engaging an </a:t>
            </a:r>
            <a:r>
              <a:rPr lang="en-AU" dirty="0" smtClean="0"/>
              <a:t>interpreter;</a:t>
            </a:r>
          </a:p>
          <a:p>
            <a:r>
              <a:rPr lang="en-AU" dirty="0" smtClean="0"/>
              <a:t>Understand </a:t>
            </a:r>
            <a:r>
              <a:rPr lang="en-AU" dirty="0"/>
              <a:t>some of the considerations when considering if an interpreter is </a:t>
            </a:r>
            <a:r>
              <a:rPr lang="en-AU" dirty="0" smtClean="0"/>
              <a:t>needed;</a:t>
            </a:r>
          </a:p>
          <a:p>
            <a:r>
              <a:rPr lang="en-AU" dirty="0" smtClean="0"/>
              <a:t>Know </a:t>
            </a:r>
            <a:r>
              <a:rPr lang="en-AU" dirty="0"/>
              <a:t>your obligations as a lawyer, and the expectation of the courts, in relation to interpreters; </a:t>
            </a:r>
            <a:r>
              <a:rPr lang="en-AU" dirty="0" smtClean="0"/>
              <a:t>and</a:t>
            </a:r>
          </a:p>
          <a:p>
            <a:r>
              <a:rPr lang="en-AU" dirty="0" smtClean="0"/>
              <a:t>Be </a:t>
            </a:r>
            <a:r>
              <a:rPr lang="en-AU" dirty="0"/>
              <a:t>aware of the Recommended National Standards for Working with Interpreters in Courts and Tribunals.</a:t>
            </a:r>
            <a:endParaRPr lang="en-AU" dirty="0" smtClean="0"/>
          </a:p>
          <a:p>
            <a:pPr marL="514350" indent="-514350">
              <a:buAutoNum type="arabicPeriod"/>
            </a:pPr>
            <a:endParaRPr lang="en-AU" dirty="0" smtClean="0"/>
          </a:p>
          <a:p>
            <a:pPr marL="514350" indent="-514350">
              <a:buAutoNum type="arabicPeriod"/>
            </a:pPr>
            <a:endParaRPr lang="en-AU" dirty="0" smtClean="0"/>
          </a:p>
          <a:p>
            <a:pPr marL="514350" indent="-514350">
              <a:buAutoNum type="arabicPeriod"/>
            </a:pPr>
            <a:endParaRPr lang="en-AU" dirty="0" smtClean="0"/>
          </a:p>
        </p:txBody>
      </p:sp>
    </p:spTree>
    <p:extLst>
      <p:ext uri="{BB962C8B-B14F-4D97-AF65-F5344CB8AC3E}">
        <p14:creationId xmlns:p14="http://schemas.microsoft.com/office/powerpoint/2010/main" val="34882915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 study – The Gene Gibson Case</a:t>
            </a:r>
            <a:endParaRPr lang="en-AU" dirty="0"/>
          </a:p>
        </p:txBody>
      </p:sp>
      <p:sp>
        <p:nvSpPr>
          <p:cNvPr id="3" name="Content Placeholder 2"/>
          <p:cNvSpPr>
            <a:spLocks noGrp="1"/>
          </p:cNvSpPr>
          <p:nvPr>
            <p:ph idx="1"/>
          </p:nvPr>
        </p:nvSpPr>
        <p:spPr/>
        <p:txBody>
          <a:bodyPr>
            <a:normAutofit lnSpcReduction="10000"/>
          </a:bodyPr>
          <a:lstStyle/>
          <a:p>
            <a:r>
              <a:rPr lang="en-AU" dirty="0" smtClean="0"/>
              <a:t>Embed proper link to video </a:t>
            </a:r>
            <a:r>
              <a:rPr lang="en-AU" dirty="0" smtClean="0">
                <a:hlinkClick r:id="rId2"/>
              </a:rPr>
              <a:t>https://www.abc.net.au/news/2018-04-18/gene-gibson-gets-payment-after-josh-warneke-wrongful-conviction/9671792</a:t>
            </a:r>
            <a:r>
              <a:rPr lang="en-AU" dirty="0" smtClean="0"/>
              <a:t> (copyright ok?)</a:t>
            </a:r>
          </a:p>
          <a:p>
            <a:r>
              <a:rPr lang="en-AU" dirty="0" smtClean="0"/>
              <a:t>Mr Gibson’s manslaughter conviction was overturned by the WA Court of Appeal on the basis that it was unsafe due to the fact that he did not understand what his plea of guilty meant. He was represented by lawyers at the time the plea was made.</a:t>
            </a:r>
          </a:p>
          <a:p>
            <a:r>
              <a:rPr lang="en-AU" dirty="0" smtClean="0"/>
              <a:t>This is an example of where well meaning, competent lawyers have not been able to communicate adequately with their client in English –and had very serious repercussions for their client who was (wrongly) in prison for 5 years</a:t>
            </a:r>
          </a:p>
          <a:p>
            <a:endParaRPr lang="en-AU" dirty="0"/>
          </a:p>
        </p:txBody>
      </p:sp>
    </p:spTree>
    <p:extLst>
      <p:ext uri="{BB962C8B-B14F-4D97-AF65-F5344CB8AC3E}">
        <p14:creationId xmlns:p14="http://schemas.microsoft.com/office/powerpoint/2010/main" val="41465500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Interpreters in the Courts (I)</a:t>
            </a:r>
            <a:endParaRPr lang="en-AU" dirty="0"/>
          </a:p>
        </p:txBody>
      </p:sp>
      <p:sp>
        <p:nvSpPr>
          <p:cNvPr id="3" name="Content Placeholder 2"/>
          <p:cNvSpPr>
            <a:spLocks noGrp="1"/>
          </p:cNvSpPr>
          <p:nvPr>
            <p:ph idx="1"/>
          </p:nvPr>
        </p:nvSpPr>
        <p:spPr/>
        <p:txBody>
          <a:bodyPr>
            <a:normAutofit/>
          </a:bodyPr>
          <a:lstStyle/>
          <a:p>
            <a:r>
              <a:rPr lang="en-AU" dirty="0" smtClean="0"/>
              <a:t>The Supreme Court will pay for an interpreter in criminal matters, but not usually civil matters. See Supreme Court Practice Direction 9.13.</a:t>
            </a:r>
          </a:p>
          <a:p>
            <a:r>
              <a:rPr lang="en-AU" dirty="0" smtClean="0"/>
              <a:t>Federal Circuit Court of Australia Interpreter Policy – the Court will provide interpreter services where a person is unable to meet the costs of providing an interpreter themselves (</a:t>
            </a:r>
            <a:r>
              <a:rPr lang="en-AU" dirty="0" err="1" smtClean="0"/>
              <a:t>eg</a:t>
            </a:r>
            <a:r>
              <a:rPr lang="en-AU" dirty="0" smtClean="0"/>
              <a:t> those who are or would be entitled to an exemption from or reduction of Court fees under the Court’s Regulations or are represented under a recognised pro bono scheme or similar arrangement)  and the costs are not met by any other party.</a:t>
            </a:r>
          </a:p>
          <a:p>
            <a:endParaRPr lang="en-AU" dirty="0" smtClean="0"/>
          </a:p>
          <a:p>
            <a:endParaRPr lang="en-AU" dirty="0"/>
          </a:p>
        </p:txBody>
      </p:sp>
    </p:spTree>
    <p:extLst>
      <p:ext uri="{BB962C8B-B14F-4D97-AF65-F5344CB8AC3E}">
        <p14:creationId xmlns:p14="http://schemas.microsoft.com/office/powerpoint/2010/main" val="8525372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Interpreters in the Courts (II)</a:t>
            </a:r>
            <a:endParaRPr lang="en-AU" dirty="0"/>
          </a:p>
        </p:txBody>
      </p:sp>
      <p:sp>
        <p:nvSpPr>
          <p:cNvPr id="3" name="Content Placeholder 2"/>
          <p:cNvSpPr>
            <a:spLocks noGrp="1"/>
          </p:cNvSpPr>
          <p:nvPr>
            <p:ph idx="1"/>
          </p:nvPr>
        </p:nvSpPr>
        <p:spPr/>
        <p:txBody>
          <a:bodyPr>
            <a:normAutofit lnSpcReduction="10000"/>
          </a:bodyPr>
          <a:lstStyle/>
          <a:p>
            <a:r>
              <a:rPr lang="en-AU" dirty="0" smtClean="0"/>
              <a:t>Interpreters </a:t>
            </a:r>
            <a:r>
              <a:rPr lang="en-AU" dirty="0"/>
              <a:t>are also officers of the court. See the Recommended National </a:t>
            </a:r>
            <a:r>
              <a:rPr lang="en-AU" dirty="0" smtClean="0"/>
              <a:t>Standards, </a:t>
            </a:r>
            <a:r>
              <a:rPr lang="en-AU" dirty="0"/>
              <a:t>Standard 18: </a:t>
            </a:r>
            <a:endParaRPr lang="en-AU" dirty="0" smtClean="0"/>
          </a:p>
          <a:p>
            <a:r>
              <a:rPr lang="en-AU" dirty="0" smtClean="0"/>
              <a:t>18.1 </a:t>
            </a:r>
            <a:r>
              <a:rPr lang="en-AU" dirty="0"/>
              <a:t>Interpreters are officers of the court in the sense that they owe to the court paramount duties of accuracy and impartiality in the office of interpreter which override any duty that person may have to any party to the proceedings, even if that person is engaged directly by that party. </a:t>
            </a:r>
            <a:endParaRPr lang="en-AU" dirty="0" smtClean="0"/>
          </a:p>
          <a:p>
            <a:r>
              <a:rPr lang="en-AU" dirty="0" smtClean="0"/>
              <a:t>There </a:t>
            </a:r>
            <a:r>
              <a:rPr lang="en-AU" dirty="0"/>
              <a:t>is a Court Interpreters’ Code of Conduct. The Recommended National </a:t>
            </a:r>
            <a:r>
              <a:rPr lang="en-AU" dirty="0" smtClean="0"/>
              <a:t>Standards, </a:t>
            </a:r>
            <a:r>
              <a:rPr lang="en-AU" dirty="0"/>
              <a:t>Standard 19, specifies that interpreters must ensure they have familiarised themselves with the Code. </a:t>
            </a:r>
            <a:endParaRPr lang="en-AU" dirty="0" smtClean="0"/>
          </a:p>
          <a:p>
            <a:r>
              <a:rPr lang="en-AU" dirty="0" smtClean="0"/>
              <a:t>Standard </a:t>
            </a:r>
            <a:r>
              <a:rPr lang="en-AU" dirty="0"/>
              <a:t>20 sets out the duties of interpreters.</a:t>
            </a:r>
          </a:p>
          <a:p>
            <a:endParaRPr lang="en-AU" dirty="0" smtClean="0"/>
          </a:p>
          <a:p>
            <a:endParaRPr lang="en-AU" dirty="0"/>
          </a:p>
        </p:txBody>
      </p:sp>
    </p:spTree>
    <p:extLst>
      <p:ext uri="{BB962C8B-B14F-4D97-AF65-F5344CB8AC3E}">
        <p14:creationId xmlns:p14="http://schemas.microsoft.com/office/powerpoint/2010/main" val="17226041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to do in when you decide you need an interpreter</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Discuss with your client your recommendation that an interpreter is used. Don’t let risking offence deter you. Explain that communication for a legal matter often requires an interpreter for people who speak good English for other purposes.</a:t>
            </a:r>
          </a:p>
          <a:p>
            <a:r>
              <a:rPr lang="en-AU" dirty="0" smtClean="0"/>
              <a:t>Find a funding source –the Court, disbursement funding or the client.</a:t>
            </a:r>
          </a:p>
          <a:p>
            <a:r>
              <a:rPr lang="en-AU" dirty="0" smtClean="0"/>
              <a:t>Some disbursement funding for interpreters is available, including</a:t>
            </a:r>
          </a:p>
          <a:p>
            <a:pPr lvl="1"/>
            <a:r>
              <a:rPr lang="en-AU" dirty="0" smtClean="0"/>
              <a:t>Attorney Generals Scheme (for federal matters) </a:t>
            </a:r>
            <a:r>
              <a:rPr lang="en-AU" dirty="0" smtClean="0">
                <a:hlinkClick r:id="rId2"/>
              </a:rPr>
              <a:t>https://www.ag.gov.au/legal-system/legal-assistance/commonwealth-legal-financial-assistance/disbursement-support-scheme</a:t>
            </a:r>
            <a:endParaRPr lang="en-AU" dirty="0" smtClean="0"/>
          </a:p>
          <a:p>
            <a:pPr lvl="1"/>
            <a:r>
              <a:rPr lang="en-AU" dirty="0" smtClean="0"/>
              <a:t>Legal Aid WA Civil Litigation Assistance Scheme </a:t>
            </a:r>
            <a:r>
              <a:rPr lang="en-AU" dirty="0" smtClean="0">
                <a:hlinkClick r:id="rId3"/>
              </a:rPr>
              <a:t>https://www.legalaid.wa.gov.au/get-legal-help/get-lawyer-run-your-case/civil-litigation-assistance-scheme</a:t>
            </a:r>
            <a:endParaRPr lang="en-AU" dirty="0" smtClean="0"/>
          </a:p>
          <a:p>
            <a:pPr lvl="1"/>
            <a:r>
              <a:rPr lang="en-AU" dirty="0" smtClean="0"/>
              <a:t>Law Access Ltd Disbursement Fund (for pro bono matters) </a:t>
            </a:r>
            <a:r>
              <a:rPr lang="en-AU" dirty="0" smtClean="0">
                <a:hlinkClick r:id="rId4"/>
              </a:rPr>
              <a:t>https://lawaccess.org.au/lawp/wp-content/uploads/2019/10/20191125-Law-Access-Disbursement-Fund-Guidelines-and-Agreement.pdf</a:t>
            </a:r>
            <a:endParaRPr lang="en-AU" dirty="0" smtClean="0"/>
          </a:p>
          <a:p>
            <a:pPr marL="457200" lvl="1" indent="0">
              <a:buNone/>
            </a:pPr>
            <a:endParaRPr lang="en-AU" dirty="0" smtClean="0"/>
          </a:p>
          <a:p>
            <a:r>
              <a:rPr lang="en-AU" dirty="0" smtClean="0"/>
              <a:t>Seek an adjournment or re-arrange appointments as necessary.</a:t>
            </a:r>
          </a:p>
          <a:p>
            <a:r>
              <a:rPr lang="en-AU" dirty="0" smtClean="0"/>
              <a:t>Use a NAATI-certified interpreter wherever possible – and a Certified Specialist Legal Interpreter if </a:t>
            </a:r>
            <a:r>
              <a:rPr lang="en-AU" dirty="0" smtClean="0"/>
              <a:t>available (Standard 11). </a:t>
            </a:r>
            <a:endParaRPr lang="en-AU" dirty="0" smtClean="0"/>
          </a:p>
          <a:p>
            <a:r>
              <a:rPr lang="en-AU" dirty="0" smtClean="0"/>
              <a:t>Book </a:t>
            </a:r>
            <a:r>
              <a:rPr lang="en-AU" dirty="0" smtClean="0"/>
              <a:t>the interpreter. Interpreters can work via phone or in person.</a:t>
            </a:r>
            <a:endParaRPr lang="en-AU" dirty="0"/>
          </a:p>
        </p:txBody>
      </p:sp>
    </p:spTree>
    <p:extLst>
      <p:ext uri="{BB962C8B-B14F-4D97-AF65-F5344CB8AC3E}">
        <p14:creationId xmlns:p14="http://schemas.microsoft.com/office/powerpoint/2010/main" val="12475316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General tips on working with interpreters</a:t>
            </a:r>
            <a:endParaRPr lang="en-AU" dirty="0"/>
          </a:p>
        </p:txBody>
      </p:sp>
      <p:sp>
        <p:nvSpPr>
          <p:cNvPr id="3" name="Content Placeholder 2"/>
          <p:cNvSpPr>
            <a:spLocks noGrp="1"/>
          </p:cNvSpPr>
          <p:nvPr>
            <p:ph idx="1"/>
          </p:nvPr>
        </p:nvSpPr>
        <p:spPr/>
        <p:txBody>
          <a:bodyPr>
            <a:normAutofit lnSpcReduction="10000"/>
          </a:bodyPr>
          <a:lstStyle/>
          <a:p>
            <a:r>
              <a:rPr lang="en-AU" dirty="0" smtClean="0"/>
              <a:t>Ensure the person is appropriate for your client (</a:t>
            </a:r>
            <a:r>
              <a:rPr lang="en-AU" dirty="0" err="1" smtClean="0"/>
              <a:t>eg</a:t>
            </a:r>
            <a:r>
              <a:rPr lang="en-AU" dirty="0" smtClean="0"/>
              <a:t>. no conflict, wont impede communication). Consider cultural factors. This may need to be dealt on the spot.</a:t>
            </a:r>
          </a:p>
          <a:p>
            <a:r>
              <a:rPr lang="en-AU" dirty="0" smtClean="0"/>
              <a:t>Allow more time for an appointment (approximately double).</a:t>
            </a:r>
          </a:p>
          <a:p>
            <a:r>
              <a:rPr lang="en-AU" dirty="0" smtClean="0"/>
              <a:t>Speak directly to your client (</a:t>
            </a:r>
            <a:r>
              <a:rPr lang="en-AU" dirty="0" err="1" smtClean="0"/>
              <a:t>eg</a:t>
            </a:r>
            <a:r>
              <a:rPr lang="en-AU" dirty="0" smtClean="0"/>
              <a:t> “what do you remember?” not “what does she remember?”) and look at your client. </a:t>
            </a:r>
          </a:p>
          <a:p>
            <a:r>
              <a:rPr lang="en-AU" dirty="0" smtClean="0"/>
              <a:t>In some cases it may be appropriate to speak to the interpreter. In that case tell your client “I need to speak to the interpreter for a minute”</a:t>
            </a:r>
          </a:p>
          <a:p>
            <a:r>
              <a:rPr lang="en-AU" dirty="0" smtClean="0"/>
              <a:t>Speak in short sentences, and pause at frequent, logical times.</a:t>
            </a:r>
          </a:p>
        </p:txBody>
      </p:sp>
    </p:spTree>
    <p:extLst>
      <p:ext uri="{BB962C8B-B14F-4D97-AF65-F5344CB8AC3E}">
        <p14:creationId xmlns:p14="http://schemas.microsoft.com/office/powerpoint/2010/main" val="3085752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Tips on using an Interpreter -Language</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Order questions in a logical order –usually chronologically.</a:t>
            </a:r>
          </a:p>
          <a:p>
            <a:r>
              <a:rPr lang="en-AU" dirty="0"/>
              <a:t>A</a:t>
            </a:r>
            <a:r>
              <a:rPr lang="en-AU" dirty="0" smtClean="0"/>
              <a:t>sk one question at a time –</a:t>
            </a:r>
            <a:r>
              <a:rPr lang="en-AU" dirty="0" err="1" smtClean="0"/>
              <a:t>eg</a:t>
            </a:r>
            <a:r>
              <a:rPr lang="en-AU" dirty="0" smtClean="0"/>
              <a:t> avoid “Did she respond, and if so, what was her response?”</a:t>
            </a:r>
          </a:p>
          <a:p>
            <a:r>
              <a:rPr lang="en-AU" dirty="0" smtClean="0"/>
              <a:t>Group questions about a subject together, rather than jumping between them.</a:t>
            </a:r>
          </a:p>
          <a:p>
            <a:r>
              <a:rPr lang="en-AU" dirty="0" smtClean="0"/>
              <a:t>Don’t use idioms, metaphors or culturally based phrases. For example, don’t say “were you cut up about that?”. Say instead “were you upset about that?” </a:t>
            </a:r>
          </a:p>
          <a:p>
            <a:r>
              <a:rPr lang="en-AU" dirty="0" smtClean="0"/>
              <a:t>Avoid legal phrases like “I put it to you” and “Can I take you back to …?”</a:t>
            </a:r>
          </a:p>
          <a:p>
            <a:r>
              <a:rPr lang="en-AU" dirty="0" smtClean="0"/>
              <a:t>Don’t use words with confusing negatives, such as “and you didn’t stop him did you?”</a:t>
            </a:r>
          </a:p>
          <a:p>
            <a:endParaRPr lang="en-AU" dirty="0"/>
          </a:p>
        </p:txBody>
      </p:sp>
    </p:spTree>
    <p:extLst>
      <p:ext uri="{BB962C8B-B14F-4D97-AF65-F5344CB8AC3E}">
        <p14:creationId xmlns:p14="http://schemas.microsoft.com/office/powerpoint/2010/main" val="14645056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Technical terms</a:t>
            </a:r>
            <a:endParaRPr lang="en-AU" dirty="0"/>
          </a:p>
        </p:txBody>
      </p:sp>
      <p:sp>
        <p:nvSpPr>
          <p:cNvPr id="3" name="Content Placeholder 2"/>
          <p:cNvSpPr>
            <a:spLocks noGrp="1"/>
          </p:cNvSpPr>
          <p:nvPr>
            <p:ph idx="1"/>
          </p:nvPr>
        </p:nvSpPr>
        <p:spPr/>
        <p:txBody>
          <a:bodyPr>
            <a:normAutofit fontScale="92500" lnSpcReduction="20000"/>
          </a:bodyPr>
          <a:lstStyle/>
          <a:p>
            <a:r>
              <a:rPr lang="en-AU" dirty="0"/>
              <a:t>Pay particular attention to technical terms. </a:t>
            </a:r>
            <a:endParaRPr lang="en-AU" dirty="0" smtClean="0"/>
          </a:p>
          <a:p>
            <a:r>
              <a:rPr lang="en-AU" dirty="0" smtClean="0"/>
              <a:t>Consider telling your client they have been given bail when they don’t understand English and are not familiar with the concept. Lawyers often will have the interpreter render this as: “The court has granted you bail. Do you understand?” Sometimes they will say to the interpreter – “Does he understand?” </a:t>
            </a:r>
            <a:r>
              <a:rPr lang="en-AU" u="sng" dirty="0" smtClean="0"/>
              <a:t>This is not best practice.</a:t>
            </a:r>
          </a:p>
          <a:p>
            <a:r>
              <a:rPr lang="en-AU" dirty="0" smtClean="0"/>
              <a:t>It is extremely important for your client to understand what being granted bail means, as the consequences are very serious.</a:t>
            </a:r>
          </a:p>
          <a:p>
            <a:r>
              <a:rPr lang="en-AU" dirty="0" smtClean="0"/>
              <a:t>Best practice would be to say words providing an explanation of bail, rather than leaving it to the interpreter to render that word exactly. He/she may not know the precise meaning of a word or term. </a:t>
            </a:r>
          </a:p>
          <a:p>
            <a:r>
              <a:rPr lang="en-AU" dirty="0"/>
              <a:t>Certified Specialist Legal Interpreters must be well-versed in the legal system and its terminology.</a:t>
            </a:r>
          </a:p>
          <a:p>
            <a:endParaRPr lang="en-AU" dirty="0" smtClean="0"/>
          </a:p>
          <a:p>
            <a:endParaRPr lang="en-AU" dirty="0"/>
          </a:p>
        </p:txBody>
      </p:sp>
    </p:spTree>
    <p:extLst>
      <p:ext uri="{BB962C8B-B14F-4D97-AF65-F5344CB8AC3E}">
        <p14:creationId xmlns:p14="http://schemas.microsoft.com/office/powerpoint/2010/main" val="2450864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Useful links</a:t>
            </a:r>
            <a:endParaRPr lang="en-AU" dirty="0"/>
          </a:p>
        </p:txBody>
      </p:sp>
      <p:sp>
        <p:nvSpPr>
          <p:cNvPr id="3" name="Content Placeholder 2"/>
          <p:cNvSpPr>
            <a:spLocks noGrp="1"/>
          </p:cNvSpPr>
          <p:nvPr>
            <p:ph idx="1"/>
          </p:nvPr>
        </p:nvSpPr>
        <p:spPr/>
        <p:txBody>
          <a:bodyPr>
            <a:normAutofit fontScale="62500" lnSpcReduction="20000"/>
          </a:bodyPr>
          <a:lstStyle/>
          <a:p>
            <a:r>
              <a:rPr lang="en-AU" dirty="0"/>
              <a:t>Judicial Council on Cultural </a:t>
            </a:r>
            <a:r>
              <a:rPr lang="en-AU" dirty="0" smtClean="0"/>
              <a:t>Diversity </a:t>
            </a:r>
            <a:r>
              <a:rPr lang="en-AU" smtClean="0"/>
              <a:t>and Inclusion, </a:t>
            </a:r>
            <a:r>
              <a:rPr lang="en-AU" i="1" dirty="0"/>
              <a:t>Recommended National Standards for Working with Interpreters in Courts and Tribunals </a:t>
            </a:r>
            <a:r>
              <a:rPr lang="en-AU" dirty="0" smtClean="0"/>
              <a:t>(2</a:t>
            </a:r>
            <a:r>
              <a:rPr lang="en-AU" baseline="30000" dirty="0" smtClean="0"/>
              <a:t>nd</a:t>
            </a:r>
            <a:r>
              <a:rPr lang="en-AU" dirty="0" smtClean="0"/>
              <a:t> edition</a:t>
            </a:r>
            <a:r>
              <a:rPr lang="en-AU"/>
              <a:t>, </a:t>
            </a:r>
            <a:r>
              <a:rPr lang="en-AU" smtClean="0"/>
              <a:t>2022): </a:t>
            </a:r>
            <a:r>
              <a:rPr lang="en-AU" dirty="0" smtClean="0">
                <a:hlinkClick r:id="rId2"/>
              </a:rPr>
              <a:t>https</a:t>
            </a:r>
            <a:r>
              <a:rPr lang="en-AU" dirty="0">
                <a:hlinkClick r:id="rId2"/>
              </a:rPr>
              <a:t>://</a:t>
            </a:r>
            <a:r>
              <a:rPr lang="en-AU" dirty="0" smtClean="0">
                <a:hlinkClick r:id="rId2"/>
              </a:rPr>
              <a:t>jccd.org.au/wp-content/uploads/2022/05/JCDD-Recommended-National-Standards-for-Working-with-Interpreters-in-Courts-and-Tribunals-second-edition.pdf</a:t>
            </a:r>
            <a:r>
              <a:rPr lang="en-AU" dirty="0" smtClean="0"/>
              <a:t> .</a:t>
            </a:r>
            <a:endParaRPr lang="en-AU" dirty="0"/>
          </a:p>
          <a:p>
            <a:r>
              <a:rPr lang="en-AU" dirty="0" smtClean="0"/>
              <a:t>NAATI: </a:t>
            </a:r>
            <a:r>
              <a:rPr lang="en-AU" dirty="0" smtClean="0">
                <a:hlinkClick r:id="rId3"/>
              </a:rPr>
              <a:t>www.naati.com.au</a:t>
            </a:r>
            <a:endParaRPr lang="en-AU" dirty="0" smtClean="0"/>
          </a:p>
          <a:p>
            <a:r>
              <a:rPr lang="en-AU" dirty="0" smtClean="0"/>
              <a:t>AUSIT – The professional association for translators and interpreters in Australia: </a:t>
            </a:r>
            <a:r>
              <a:rPr lang="en-US" u="sng" dirty="0">
                <a:hlinkClick r:id="rId4"/>
              </a:rPr>
              <a:t>https://ausit.org</a:t>
            </a:r>
            <a:r>
              <a:rPr lang="en-US" u="sng" dirty="0" smtClean="0">
                <a:hlinkClick r:id="rId4"/>
              </a:rPr>
              <a:t>/</a:t>
            </a:r>
            <a:endParaRPr lang="en-US" u="sng" dirty="0" smtClean="0"/>
          </a:p>
          <a:p>
            <a:r>
              <a:rPr lang="en-US" dirty="0" smtClean="0"/>
              <a:t>See in particular the AUSIT resources page: </a:t>
            </a:r>
            <a:r>
              <a:rPr lang="en-US" u="sng" dirty="0">
                <a:hlinkClick r:id="rId5"/>
              </a:rPr>
              <a:t>https://ausit.org/guidelines-for-legal-settings/</a:t>
            </a:r>
            <a:endParaRPr lang="en-AU" dirty="0" smtClean="0"/>
          </a:p>
          <a:p>
            <a:r>
              <a:rPr lang="en-AU" dirty="0" smtClean="0"/>
              <a:t>Aboriginal </a:t>
            </a:r>
            <a:r>
              <a:rPr lang="en-AU" dirty="0"/>
              <a:t>Interpreting WA</a:t>
            </a:r>
            <a:br>
              <a:rPr lang="en-AU" dirty="0"/>
            </a:br>
            <a:r>
              <a:rPr lang="en-AU" dirty="0"/>
              <a:t>(previously Kimberley Interpreting Service)</a:t>
            </a:r>
          </a:p>
          <a:p>
            <a:pPr marL="0" indent="0">
              <a:buNone/>
            </a:pPr>
            <a:r>
              <a:rPr lang="en-AU" dirty="0">
                <a:hlinkClick r:id="rId6"/>
              </a:rPr>
              <a:t>http://aiwaac.org.au/</a:t>
            </a:r>
            <a:endParaRPr lang="en-AU" dirty="0"/>
          </a:p>
          <a:p>
            <a:pPr marL="0" indent="0">
              <a:buNone/>
            </a:pPr>
            <a:r>
              <a:rPr lang="en-AU" dirty="0"/>
              <a:t>Aboriginal Interpreting WA (AIWA) provides interpreters accredited by the National Accreditation Authority for Translators and Interpreters (NAATI) in over 40 WA Aboriginal languages to clients anywhere in Australia</a:t>
            </a:r>
            <a:r>
              <a:rPr lang="en-AU" dirty="0" smtClean="0"/>
              <a:t>.</a:t>
            </a:r>
            <a:endParaRPr lang="en-AU" dirty="0"/>
          </a:p>
          <a:p>
            <a:r>
              <a:rPr lang="en-AU" dirty="0"/>
              <a:t>Translating and Interpreting Service</a:t>
            </a:r>
          </a:p>
          <a:p>
            <a:pPr marL="0" indent="0">
              <a:buNone/>
            </a:pPr>
            <a:r>
              <a:rPr lang="en-AU" dirty="0">
                <a:hlinkClick r:id="rId7"/>
              </a:rPr>
              <a:t>https://www.tisnational.gov.au/</a:t>
            </a:r>
            <a:endParaRPr lang="en-AU" dirty="0"/>
          </a:p>
          <a:p>
            <a:pPr marL="0" indent="0">
              <a:buNone/>
            </a:pPr>
            <a:r>
              <a:rPr lang="en-AU" dirty="0"/>
              <a:t>TIS National on 131 450</a:t>
            </a:r>
          </a:p>
          <a:p>
            <a:endParaRPr lang="en-AU" dirty="0"/>
          </a:p>
        </p:txBody>
      </p:sp>
    </p:spTree>
    <p:extLst>
      <p:ext uri="{BB962C8B-B14F-4D97-AF65-F5344CB8AC3E}">
        <p14:creationId xmlns:p14="http://schemas.microsoft.com/office/powerpoint/2010/main" val="2978506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First – the basics</a:t>
            </a:r>
            <a:endParaRPr lang="en-AU" dirty="0"/>
          </a:p>
        </p:txBody>
      </p:sp>
      <p:sp>
        <p:nvSpPr>
          <p:cNvPr id="3" name="Content Placeholder 2"/>
          <p:cNvSpPr>
            <a:spLocks noGrp="1"/>
          </p:cNvSpPr>
          <p:nvPr>
            <p:ph idx="1"/>
          </p:nvPr>
        </p:nvSpPr>
        <p:spPr/>
        <p:txBody>
          <a:bodyPr>
            <a:normAutofit lnSpcReduction="10000"/>
          </a:bodyPr>
          <a:lstStyle/>
          <a:p>
            <a:r>
              <a:rPr lang="en-AU" dirty="0" smtClean="0"/>
              <a:t>What is the difference between an interpreter and a translator?</a:t>
            </a:r>
          </a:p>
          <a:p>
            <a:r>
              <a:rPr lang="en-AU" dirty="0" smtClean="0"/>
              <a:t>Will you need one or the other?</a:t>
            </a:r>
          </a:p>
          <a:p>
            <a:r>
              <a:rPr lang="en-AU" dirty="0" smtClean="0"/>
              <a:t>Does fidelity or accuracy require a literal rendering?</a:t>
            </a:r>
          </a:p>
          <a:p>
            <a:r>
              <a:rPr lang="en-AU" i="1" dirty="0"/>
              <a:t>T</a:t>
            </a:r>
            <a:r>
              <a:rPr lang="en-AU" i="1" dirty="0" smtClean="0"/>
              <a:t>he </a:t>
            </a:r>
            <a:r>
              <a:rPr lang="en-AU" i="1" dirty="0"/>
              <a:t>complexity of legal </a:t>
            </a:r>
            <a:r>
              <a:rPr lang="en-AU" i="1" dirty="0" smtClean="0"/>
              <a:t>translation (and interpreting!) </a:t>
            </a:r>
            <a:r>
              <a:rPr lang="en-AU" i="1" dirty="0"/>
              <a:t>is attributable to the nature of the law and the language the law uses. Judgments and legislation are prescriptive, carrying with them legal consequences – the force of the law – for </a:t>
            </a:r>
            <a:r>
              <a:rPr lang="en-AU" i="1" dirty="0" smtClean="0"/>
              <a:t>citizens, </a:t>
            </a:r>
            <a:r>
              <a:rPr lang="en-AU" i="1" dirty="0"/>
              <a:t>the subjects of the law. Thus, such legal texts have a prescriptive, binding function, based on the imposition of rules that must be abided by, under pain of sanctions being </a:t>
            </a:r>
            <a:r>
              <a:rPr lang="en-AU" i="1" dirty="0" smtClean="0"/>
              <a:t>imposed</a:t>
            </a:r>
            <a:r>
              <a:rPr lang="en-AU" dirty="0" smtClean="0"/>
              <a:t>.</a:t>
            </a:r>
          </a:p>
          <a:p>
            <a:pPr lvl="1"/>
            <a:r>
              <a:rPr lang="en-AU" dirty="0" smtClean="0"/>
              <a:t>Deborah Cao, </a:t>
            </a:r>
            <a:r>
              <a:rPr lang="en-AU" dirty="0"/>
              <a:t>(2007). </a:t>
            </a:r>
            <a:r>
              <a:rPr lang="en-AU" i="1" dirty="0"/>
              <a:t>Translating law</a:t>
            </a:r>
            <a:r>
              <a:rPr lang="en-AU" dirty="0"/>
              <a:t>. Multilingual Matters.</a:t>
            </a:r>
          </a:p>
          <a:p>
            <a:pPr marL="0" indent="0">
              <a:buNone/>
            </a:pPr>
            <a:endParaRPr lang="en-AU" dirty="0"/>
          </a:p>
          <a:p>
            <a:endParaRPr lang="en-AU" dirty="0"/>
          </a:p>
        </p:txBody>
      </p:sp>
    </p:spTree>
    <p:extLst>
      <p:ext uri="{BB962C8B-B14F-4D97-AF65-F5344CB8AC3E}">
        <p14:creationId xmlns:p14="http://schemas.microsoft.com/office/powerpoint/2010/main" val="2995964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When should a lawyer work with an </a:t>
            </a:r>
            <a:r>
              <a:rPr lang="en-AU" dirty="0" smtClean="0"/>
              <a:t>interpreter? (I)</a:t>
            </a:r>
            <a:endParaRPr lang="en-AU" dirty="0"/>
          </a:p>
        </p:txBody>
      </p:sp>
      <p:sp>
        <p:nvSpPr>
          <p:cNvPr id="3" name="Content Placeholder 2"/>
          <p:cNvSpPr>
            <a:spLocks noGrp="1"/>
          </p:cNvSpPr>
          <p:nvPr>
            <p:ph idx="1"/>
          </p:nvPr>
        </p:nvSpPr>
        <p:spPr/>
        <p:txBody>
          <a:bodyPr>
            <a:normAutofit lnSpcReduction="10000"/>
          </a:bodyPr>
          <a:lstStyle/>
          <a:p>
            <a:r>
              <a:rPr lang="en-AU" dirty="0" smtClean="0"/>
              <a:t>The first question you consider before a client interview is whether communication would be optimized by an interpreter. Be proactive and do not wait for your client to raise it.</a:t>
            </a:r>
          </a:p>
          <a:p>
            <a:r>
              <a:rPr lang="en-AU" dirty="0" smtClean="0"/>
              <a:t>This also applies to interviews with witnesses, and speaking to witnesses in court.</a:t>
            </a:r>
          </a:p>
          <a:p>
            <a:r>
              <a:rPr lang="en-AU" dirty="0" smtClean="0"/>
              <a:t>Don’t assume </a:t>
            </a:r>
            <a:r>
              <a:rPr lang="en-AU" dirty="0"/>
              <a:t>a person </a:t>
            </a:r>
            <a:r>
              <a:rPr lang="en-AU" dirty="0" smtClean="0"/>
              <a:t>appreciates need for an interpreter, </a:t>
            </a:r>
            <a:r>
              <a:rPr lang="en-AU" dirty="0"/>
              <a:t>especially in a specialised setting like a court or tribunal</a:t>
            </a:r>
            <a:r>
              <a:rPr lang="en-AU" dirty="0" smtClean="0"/>
              <a:t>.</a:t>
            </a:r>
            <a:endParaRPr lang="en-AU" dirty="0" smtClean="0"/>
          </a:p>
          <a:p>
            <a:r>
              <a:rPr lang="en-AU" dirty="0" smtClean="0"/>
              <a:t>Clients often reluctant to admit the need for an interpreter.</a:t>
            </a:r>
          </a:p>
          <a:p>
            <a:r>
              <a:rPr lang="en-AU" dirty="0"/>
              <a:t>If in doubt, bring an interpreter in, as precise communication is fundamental to the lawyer/client </a:t>
            </a:r>
            <a:r>
              <a:rPr lang="en-AU" dirty="0" smtClean="0"/>
              <a:t>relationship.</a:t>
            </a:r>
          </a:p>
          <a:p>
            <a:endParaRPr lang="en-AU" dirty="0"/>
          </a:p>
        </p:txBody>
      </p:sp>
    </p:spTree>
    <p:extLst>
      <p:ext uri="{BB962C8B-B14F-4D97-AF65-F5344CB8AC3E}">
        <p14:creationId xmlns:p14="http://schemas.microsoft.com/office/powerpoint/2010/main" val="1823636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When should a lawyer work with an </a:t>
            </a:r>
            <a:r>
              <a:rPr lang="en-AU" dirty="0" smtClean="0"/>
              <a:t>interpreter? (II)</a:t>
            </a:r>
            <a:endParaRPr lang="en-AU" dirty="0"/>
          </a:p>
        </p:txBody>
      </p:sp>
      <p:sp>
        <p:nvSpPr>
          <p:cNvPr id="3" name="Content Placeholder 2"/>
          <p:cNvSpPr>
            <a:spLocks noGrp="1"/>
          </p:cNvSpPr>
          <p:nvPr>
            <p:ph idx="1"/>
          </p:nvPr>
        </p:nvSpPr>
        <p:spPr/>
        <p:txBody>
          <a:bodyPr>
            <a:normAutofit lnSpcReduction="10000"/>
          </a:bodyPr>
          <a:lstStyle/>
          <a:p>
            <a:r>
              <a:rPr lang="en-AU" dirty="0"/>
              <a:t>The seriousness of the difficulties that communicating with someone who is not proficient in English in a legal context may pose can be illustrated by the cases where the phrase “execute a warrant” has been understood as “carrying out a death sentence”.</a:t>
            </a:r>
          </a:p>
          <a:p>
            <a:r>
              <a:rPr lang="en-AU" dirty="0"/>
              <a:t>Remember that the circumstances of the legal matter </a:t>
            </a:r>
            <a:r>
              <a:rPr lang="en-AU" dirty="0" smtClean="0"/>
              <a:t>in question </a:t>
            </a:r>
            <a:r>
              <a:rPr lang="en-AU" dirty="0" smtClean="0"/>
              <a:t>may </a:t>
            </a:r>
            <a:r>
              <a:rPr lang="en-AU" dirty="0"/>
              <a:t>impact on your client’s ability to express themselves in </a:t>
            </a:r>
            <a:r>
              <a:rPr lang="en-AU" dirty="0" smtClean="0"/>
              <a:t>English, e.g., </a:t>
            </a:r>
            <a:r>
              <a:rPr lang="en-AU" dirty="0"/>
              <a:t>stress, unfamiliar </a:t>
            </a:r>
            <a:r>
              <a:rPr lang="en-AU" dirty="0" smtClean="0"/>
              <a:t>situation, </a:t>
            </a:r>
            <a:r>
              <a:rPr lang="en-AU" dirty="0"/>
              <a:t>etc.</a:t>
            </a:r>
          </a:p>
          <a:p>
            <a:r>
              <a:rPr lang="en-AU" dirty="0"/>
              <a:t>There may be practical considerations </a:t>
            </a:r>
            <a:r>
              <a:rPr lang="en-AU" dirty="0" smtClean="0"/>
              <a:t>– for </a:t>
            </a:r>
            <a:r>
              <a:rPr lang="en-AU" dirty="0"/>
              <a:t>example, urgency of communication, cost, avoiding causing offence. These are separate questions to whether communication would be optimized by using an interpreter, and must be answered separately.</a:t>
            </a:r>
          </a:p>
          <a:p>
            <a:endParaRPr lang="en-AU" dirty="0"/>
          </a:p>
        </p:txBody>
      </p:sp>
    </p:spTree>
    <p:extLst>
      <p:ext uri="{BB962C8B-B14F-4D97-AF65-F5344CB8AC3E}">
        <p14:creationId xmlns:p14="http://schemas.microsoft.com/office/powerpoint/2010/main" val="3397250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When should a lawyer work with an interpreter? (</a:t>
            </a:r>
            <a:r>
              <a:rPr lang="en-AU" dirty="0" smtClean="0"/>
              <a:t>III)</a:t>
            </a:r>
            <a:endParaRPr lang="en-AU" dirty="0"/>
          </a:p>
        </p:txBody>
      </p:sp>
      <p:sp>
        <p:nvSpPr>
          <p:cNvPr id="3" name="Content Placeholder 2"/>
          <p:cNvSpPr>
            <a:spLocks noGrp="1"/>
          </p:cNvSpPr>
          <p:nvPr>
            <p:ph idx="1"/>
          </p:nvPr>
        </p:nvSpPr>
        <p:spPr/>
        <p:txBody>
          <a:bodyPr>
            <a:normAutofit fontScale="92500"/>
          </a:bodyPr>
          <a:lstStyle/>
          <a:p>
            <a:r>
              <a:rPr lang="en-AU" dirty="0" smtClean="0"/>
              <a:t>Interpreters cannot generally practise without a certification from the National Accreditation Authority for Translators and Interpreters (NAATI).</a:t>
            </a:r>
          </a:p>
          <a:p>
            <a:r>
              <a:rPr lang="en-AU" dirty="0" smtClean="0"/>
              <a:t>There are three (3) interpreting qualifications NAATI can provide:</a:t>
            </a:r>
          </a:p>
          <a:p>
            <a:pPr lvl="1"/>
            <a:r>
              <a:rPr lang="en-AU" dirty="0"/>
              <a:t>Certified Specialist Legal Interpreter;</a:t>
            </a:r>
          </a:p>
          <a:p>
            <a:pPr lvl="1"/>
            <a:r>
              <a:rPr lang="en-AU" dirty="0"/>
              <a:t>Certified Interpreter;</a:t>
            </a:r>
          </a:p>
          <a:p>
            <a:pPr lvl="1"/>
            <a:r>
              <a:rPr lang="en-AU" dirty="0"/>
              <a:t>Certified Provisional Interpreter</a:t>
            </a:r>
            <a:r>
              <a:rPr lang="en-AU" dirty="0" smtClean="0"/>
              <a:t>.</a:t>
            </a:r>
          </a:p>
          <a:p>
            <a:r>
              <a:rPr lang="en-AU" dirty="0" smtClean="0"/>
              <a:t>Interpreters can only obtain (and keep) these </a:t>
            </a:r>
            <a:r>
              <a:rPr lang="en-AU" dirty="0" smtClean="0"/>
              <a:t>credentials</a:t>
            </a:r>
            <a:r>
              <a:rPr lang="en-AU" dirty="0" smtClean="0"/>
              <a:t> </a:t>
            </a:r>
            <a:r>
              <a:rPr lang="en-AU" dirty="0" smtClean="0"/>
              <a:t>if they have satisfactorily completed recognised courses, passed relevant exams and undertake regular assignments and professional development.</a:t>
            </a:r>
          </a:p>
          <a:p>
            <a:r>
              <a:rPr lang="en-AU" dirty="0"/>
              <a:t>P</a:t>
            </a:r>
            <a:r>
              <a:rPr lang="en-AU" dirty="0" smtClean="0"/>
              <a:t>reference </a:t>
            </a:r>
            <a:r>
              <a:rPr lang="en-AU" dirty="0"/>
              <a:t>must always be for NAATI certified </a:t>
            </a:r>
            <a:r>
              <a:rPr lang="en-AU" dirty="0" smtClean="0"/>
              <a:t>interpreters </a:t>
            </a:r>
            <a:r>
              <a:rPr lang="en-AU" dirty="0" smtClean="0"/>
              <a:t>(but see </a:t>
            </a:r>
            <a:r>
              <a:rPr lang="en-AU" dirty="0" smtClean="0"/>
              <a:t>below). </a:t>
            </a:r>
          </a:p>
        </p:txBody>
      </p:sp>
    </p:spTree>
    <p:extLst>
      <p:ext uri="{BB962C8B-B14F-4D97-AF65-F5344CB8AC3E}">
        <p14:creationId xmlns:p14="http://schemas.microsoft.com/office/powerpoint/2010/main" val="3403106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to gauge if you should work with an interpreter</a:t>
            </a: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t>Remember that legal matters can hinge on fine distinctions and assessments of credibility are made on how coherent a person’s story is. </a:t>
            </a:r>
          </a:p>
          <a:p>
            <a:r>
              <a:rPr lang="en-AU" dirty="0"/>
              <a:t>Ask yourself: </a:t>
            </a:r>
          </a:p>
          <a:p>
            <a:pPr lvl="1"/>
            <a:r>
              <a:rPr lang="en-AU" dirty="0"/>
              <a:t>how close am I to </a:t>
            </a:r>
            <a:r>
              <a:rPr lang="en-AU" u="sng" dirty="0"/>
              <a:t>ideal</a:t>
            </a:r>
            <a:r>
              <a:rPr lang="en-AU" dirty="0"/>
              <a:t> communication with my client? Does it seem as though he/she can fully express him/herself?</a:t>
            </a:r>
          </a:p>
          <a:p>
            <a:pPr lvl="1"/>
            <a:r>
              <a:rPr lang="en-AU" dirty="0"/>
              <a:t>Is there a prospect that my client will be disadvantaged without an interpreter explaining him/herself to the court, compared to someone who </a:t>
            </a:r>
            <a:r>
              <a:rPr lang="en-AU" dirty="0" smtClean="0"/>
              <a:t>is a native </a:t>
            </a:r>
            <a:r>
              <a:rPr lang="en-AU" dirty="0"/>
              <a:t>English </a:t>
            </a:r>
            <a:r>
              <a:rPr lang="en-AU" dirty="0" smtClean="0"/>
              <a:t>speaker?</a:t>
            </a:r>
            <a:endParaRPr lang="en-AU" dirty="0"/>
          </a:p>
          <a:p>
            <a:pPr lvl="1"/>
            <a:r>
              <a:rPr lang="en-AU" dirty="0"/>
              <a:t>Are you overly modifying your speech to make sentences more simple? If you ask simple, closed questions to ensure understanding, you are limiting your client’s ability to communicate fully.</a:t>
            </a:r>
          </a:p>
          <a:p>
            <a:pPr marL="0" indent="0">
              <a:buNone/>
            </a:pPr>
            <a:endParaRPr lang="en-AU" dirty="0" smtClean="0"/>
          </a:p>
          <a:p>
            <a:r>
              <a:rPr lang="en-AU" dirty="0" smtClean="0"/>
              <a:t>A </a:t>
            </a:r>
            <a:r>
              <a:rPr lang="en-AU" dirty="0"/>
              <a:t>good starting point is to assume that if a person has had limited education in English, that an interpreter may be beneficial. Make sure you are familiar with </a:t>
            </a:r>
            <a:r>
              <a:rPr lang="en-US" dirty="0"/>
              <a:t>the four-part test for determining the need for an interpreter (explained below).</a:t>
            </a:r>
            <a:endParaRPr lang="en-AU" dirty="0"/>
          </a:p>
          <a:p>
            <a:endParaRPr lang="en-AU" dirty="0" smtClean="0"/>
          </a:p>
        </p:txBody>
      </p:sp>
    </p:spTree>
    <p:extLst>
      <p:ext uri="{BB962C8B-B14F-4D97-AF65-F5344CB8AC3E}">
        <p14:creationId xmlns:p14="http://schemas.microsoft.com/office/powerpoint/2010/main" val="3393361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Recommended National Standards (I)</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The </a:t>
            </a:r>
            <a:r>
              <a:rPr lang="en-AU" dirty="0"/>
              <a:t>Recommended National Standards for Working with Interpreters in Courts and Tribunals was </a:t>
            </a:r>
            <a:r>
              <a:rPr lang="en-AU" dirty="0" smtClean="0"/>
              <a:t>first published </a:t>
            </a:r>
            <a:r>
              <a:rPr lang="en-AU" dirty="0"/>
              <a:t>in 2017 by the Judicial Council on Cultural Diversity with a recommendation that they be adopted in all jurisdictions. </a:t>
            </a:r>
            <a:endParaRPr lang="en-AU" dirty="0" smtClean="0"/>
          </a:p>
          <a:p>
            <a:r>
              <a:rPr lang="en-AU" dirty="0" smtClean="0"/>
              <a:t>Second edition of the Standards was published in 2022.</a:t>
            </a:r>
          </a:p>
          <a:p>
            <a:r>
              <a:rPr lang="en-AU" dirty="0" smtClean="0"/>
              <a:t>See </a:t>
            </a:r>
            <a:r>
              <a:rPr lang="en-AU" dirty="0"/>
              <a:t>Judicial Council on Cultural </a:t>
            </a:r>
            <a:r>
              <a:rPr lang="en-AU" dirty="0" smtClean="0"/>
              <a:t>Diversity and Inclusion, </a:t>
            </a:r>
            <a:r>
              <a:rPr lang="en-AU" dirty="0"/>
              <a:t>‘Recommended National Standards for Working with Interpreters in Courts and Tribunals</a:t>
            </a:r>
            <a:r>
              <a:rPr lang="en-AU" dirty="0" smtClean="0"/>
              <a:t>’: </a:t>
            </a:r>
            <a:r>
              <a:rPr lang="en-AU" dirty="0" smtClean="0">
                <a:hlinkClick r:id="rId2"/>
              </a:rPr>
              <a:t>https</a:t>
            </a:r>
            <a:r>
              <a:rPr lang="en-AU" dirty="0">
                <a:hlinkClick r:id="rId2"/>
              </a:rPr>
              <a:t>://</a:t>
            </a:r>
            <a:r>
              <a:rPr lang="en-AU" dirty="0" smtClean="0">
                <a:hlinkClick r:id="rId2"/>
              </a:rPr>
              <a:t>jccd.org.au/wp-content/uploads/2022/05/JCDD-Recommended-National-Standards-for-Working-with-Interpreters-in-Courts-and-Tribunals-second-edition.pdf</a:t>
            </a:r>
            <a:r>
              <a:rPr lang="en-AU" dirty="0" smtClean="0"/>
              <a:t>.</a:t>
            </a:r>
          </a:p>
          <a:p>
            <a:r>
              <a:rPr lang="en-AU" dirty="0" smtClean="0"/>
              <a:t>Make </a:t>
            </a:r>
            <a:r>
              <a:rPr lang="en-AU" dirty="0"/>
              <a:t>sure you familiarise yourself with the </a:t>
            </a:r>
            <a:r>
              <a:rPr lang="en-AU" dirty="0" smtClean="0"/>
              <a:t>Recommended National Standards before </a:t>
            </a:r>
            <a:r>
              <a:rPr lang="en-AU" dirty="0"/>
              <a:t>working with a client or witness for whom English is not their first language.</a:t>
            </a:r>
          </a:p>
          <a:p>
            <a:endParaRPr lang="en-AU" dirty="0"/>
          </a:p>
        </p:txBody>
      </p:sp>
    </p:spTree>
    <p:extLst>
      <p:ext uri="{BB962C8B-B14F-4D97-AF65-F5344CB8AC3E}">
        <p14:creationId xmlns:p14="http://schemas.microsoft.com/office/powerpoint/2010/main" val="2531145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Recommended National Standards (II)</a:t>
            </a:r>
            <a:endParaRPr lang="en-AU" dirty="0"/>
          </a:p>
        </p:txBody>
      </p:sp>
      <p:sp>
        <p:nvSpPr>
          <p:cNvPr id="3" name="Content Placeholder 2"/>
          <p:cNvSpPr>
            <a:spLocks noGrp="1"/>
          </p:cNvSpPr>
          <p:nvPr>
            <p:ph idx="1"/>
          </p:nvPr>
        </p:nvSpPr>
        <p:spPr/>
        <p:txBody>
          <a:bodyPr/>
          <a:lstStyle/>
          <a:p>
            <a:r>
              <a:rPr lang="en-AU" dirty="0"/>
              <a:t>The Recommended National Standards </a:t>
            </a:r>
            <a:r>
              <a:rPr lang="en-AU" dirty="0" smtClean="0"/>
              <a:t>set </a:t>
            </a:r>
            <a:r>
              <a:rPr lang="en-AU" dirty="0"/>
              <a:t>out best practices for interaction between the courts and tribunals, legal profession, and linguistically diverse people</a:t>
            </a:r>
            <a:r>
              <a:rPr lang="en-AU" dirty="0" smtClean="0"/>
              <a:t>.</a:t>
            </a:r>
          </a:p>
          <a:p>
            <a:r>
              <a:rPr lang="en-AU" dirty="0"/>
              <a:t>The Recommended National </a:t>
            </a:r>
            <a:r>
              <a:rPr lang="en-AU" dirty="0" smtClean="0"/>
              <a:t>Standards have been </a:t>
            </a:r>
            <a:r>
              <a:rPr lang="en-AU" dirty="0"/>
              <a:t>adopted in whole or substantial part in the courts of New South Wales, Victoria and Queensland. </a:t>
            </a:r>
            <a:endParaRPr lang="en-AU" dirty="0" smtClean="0"/>
          </a:p>
          <a:p>
            <a:r>
              <a:rPr lang="en-AU" dirty="0" smtClean="0"/>
              <a:t>The </a:t>
            </a:r>
            <a:r>
              <a:rPr lang="en-AU" dirty="0"/>
              <a:t>Recommended National Standards </a:t>
            </a:r>
            <a:r>
              <a:rPr lang="en-AU" dirty="0" smtClean="0"/>
              <a:t>will </a:t>
            </a:r>
            <a:r>
              <a:rPr lang="en-AU" dirty="0"/>
              <a:t>become part of the Rules of the </a:t>
            </a:r>
            <a:r>
              <a:rPr lang="en-AU" i="1" dirty="0"/>
              <a:t>Supreme Court 1971 </a:t>
            </a:r>
            <a:r>
              <a:rPr lang="en-AU" dirty="0"/>
              <a:t>(WA) in </a:t>
            </a:r>
            <a:r>
              <a:rPr lang="en-AU" dirty="0" smtClean="0"/>
              <a:t>2023.</a:t>
            </a:r>
            <a:endParaRPr lang="en-AU" dirty="0"/>
          </a:p>
          <a:p>
            <a:endParaRPr lang="en-AU" dirty="0"/>
          </a:p>
          <a:p>
            <a:endParaRPr lang="en-AU" dirty="0"/>
          </a:p>
        </p:txBody>
      </p:sp>
    </p:spTree>
    <p:extLst>
      <p:ext uri="{BB962C8B-B14F-4D97-AF65-F5344CB8AC3E}">
        <p14:creationId xmlns:p14="http://schemas.microsoft.com/office/powerpoint/2010/main" val="612930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763</TotalTime>
  <Words>3027</Words>
  <Application>Microsoft Office PowerPoint</Application>
  <PresentationFormat>Widescreen</PresentationFormat>
  <Paragraphs>161</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Cross cultural communication – working with interpreters</vt:lpstr>
      <vt:lpstr>What we will cover</vt:lpstr>
      <vt:lpstr>First – the basics</vt:lpstr>
      <vt:lpstr>When should a lawyer work with an interpreter? (I)</vt:lpstr>
      <vt:lpstr>When should a lawyer work with an interpreter? (II)</vt:lpstr>
      <vt:lpstr>When should a lawyer work with an interpreter? (III)</vt:lpstr>
      <vt:lpstr>How to gauge if you should work with an interpreter</vt:lpstr>
      <vt:lpstr>Recommended National Standards (I)</vt:lpstr>
      <vt:lpstr>Recommended National Standards (II)</vt:lpstr>
      <vt:lpstr>Why is it important to work with an interpreter? (I)</vt:lpstr>
      <vt:lpstr>Why is it important to work an interpreter? (II)</vt:lpstr>
      <vt:lpstr>Why is it important to work an interpreter? (III)</vt:lpstr>
      <vt:lpstr>Determining whether an interpreter is required</vt:lpstr>
      <vt:lpstr>Interpreters and the Professional Conduct Rules (I)</vt:lpstr>
      <vt:lpstr>Interpreters and the Professional Conduct Rules (II)</vt:lpstr>
      <vt:lpstr>Interpreters and the Professional Conduct Rules (III)</vt:lpstr>
      <vt:lpstr>Interpreters and the Professional Conduct Rules (IV)</vt:lpstr>
      <vt:lpstr>CALD and indigenous Clients</vt:lpstr>
      <vt:lpstr>CALD and indigenous Clients</vt:lpstr>
      <vt:lpstr>Case study – The Gene Gibson Case</vt:lpstr>
      <vt:lpstr>Interpreters in the Courts (I)</vt:lpstr>
      <vt:lpstr>Interpreters in the Courts (II)</vt:lpstr>
      <vt:lpstr>What to do in when you decide you need an interpreter</vt:lpstr>
      <vt:lpstr>General tips on working with interpreters</vt:lpstr>
      <vt:lpstr>Tips on using an Interpreter -Language</vt:lpstr>
      <vt:lpstr>Technical terms</vt:lpstr>
      <vt:lpstr>Useful links</vt:lpstr>
    </vt:vector>
  </TitlesOfParts>
  <Company>Curtin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cultural communication – Using Interpreters</dc:title>
  <dc:creator>Katrina Williams</dc:creator>
  <cp:lastModifiedBy>Rocco Loiacono</cp:lastModifiedBy>
  <cp:revision>56</cp:revision>
  <dcterms:created xsi:type="dcterms:W3CDTF">2020-11-09T04:22:09Z</dcterms:created>
  <dcterms:modified xsi:type="dcterms:W3CDTF">2023-03-15T04:58:18Z</dcterms:modified>
</cp:coreProperties>
</file>